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257" r:id="rId2"/>
    <p:sldId id="258" r:id="rId3"/>
    <p:sldId id="274" r:id="rId4"/>
    <p:sldId id="260" r:id="rId5"/>
    <p:sldId id="275" r:id="rId6"/>
    <p:sldId id="276" r:id="rId7"/>
    <p:sldId id="277" r:id="rId8"/>
    <p:sldId id="261" r:id="rId9"/>
    <p:sldId id="279" r:id="rId10"/>
    <p:sldId id="262" r:id="rId11"/>
    <p:sldId id="263" r:id="rId12"/>
    <p:sldId id="278" r:id="rId13"/>
    <p:sldId id="264" r:id="rId14"/>
    <p:sldId id="265" r:id="rId15"/>
    <p:sldId id="266" r:id="rId16"/>
    <p:sldId id="273" r:id="rId17"/>
    <p:sldId id="267" r:id="rId18"/>
    <p:sldId id="280" r:id="rId19"/>
    <p:sldId id="268" r:id="rId20"/>
    <p:sldId id="281" r:id="rId21"/>
    <p:sldId id="269" r:id="rId22"/>
    <p:sldId id="271"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9CFF"/>
    <a:srgbClr val="B88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086"/>
    <p:restoredTop sz="68715"/>
  </p:normalViewPr>
  <p:slideViewPr>
    <p:cSldViewPr snapToGrid="0" snapToObjects="1">
      <p:cViewPr>
        <p:scale>
          <a:sx n="93" d="100"/>
          <a:sy n="93" d="100"/>
        </p:scale>
        <p:origin x="145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jpg>
</file>

<file path=ppt/media/image21.png>
</file>

<file path=ppt/media/image22.tiff>
</file>

<file path=ppt/media/image23.tiff>
</file>

<file path=ppt/media/image24.png>
</file>

<file path=ppt/media/image25.tiff>
</file>

<file path=ppt/media/image3.gi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3FE91F-6EB1-B04A-AA8C-628F716AAA47}" type="datetimeFigureOut">
              <a:rPr lang="en-US" smtClean="0"/>
              <a:t>10/2/19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4F1AD4-1A23-8B4D-9731-88F0CF97A63E}" type="slidenum">
              <a:rPr lang="en-US" smtClean="0"/>
              <a:t>‹#›</a:t>
            </a:fld>
            <a:endParaRPr lang="en-US"/>
          </a:p>
        </p:txBody>
      </p:sp>
    </p:spTree>
    <p:extLst>
      <p:ext uri="{BB962C8B-B14F-4D97-AF65-F5344CB8AC3E}">
        <p14:creationId xmlns:p14="http://schemas.microsoft.com/office/powerpoint/2010/main" val="18123814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Hi everyone my name is Shannon Joslin and today I will be talking about the genome assembly of </a:t>
            </a:r>
            <a:r>
              <a:rPr lang="en-US" dirty="0" err="1"/>
              <a:t>Hypomesus</a:t>
            </a:r>
            <a:r>
              <a:rPr lang="en-US" dirty="0"/>
              <a:t> </a:t>
            </a:r>
            <a:r>
              <a:rPr lang="en-US" dirty="0" err="1"/>
              <a:t>transpacificus</a:t>
            </a:r>
            <a:r>
              <a:rPr lang="en-US" dirty="0"/>
              <a:t> or Delta Smelt</a:t>
            </a:r>
          </a:p>
        </p:txBody>
      </p:sp>
      <p:sp>
        <p:nvSpPr>
          <p:cNvPr id="4" name="Slide Number Placeholder 3"/>
          <p:cNvSpPr>
            <a:spLocks noGrp="1"/>
          </p:cNvSpPr>
          <p:nvPr>
            <p:ph type="sldNum" sz="quarter" idx="5"/>
          </p:nvPr>
        </p:nvSpPr>
        <p:spPr/>
        <p:txBody>
          <a:bodyPr/>
          <a:lstStyle/>
          <a:p>
            <a:fld id="{7C1D417D-FA80-0943-A400-647E13098B7E}" type="slidenum">
              <a:rPr lang="en-US" smtClean="0"/>
              <a:t>1</a:t>
            </a:fld>
            <a:endParaRPr lang="en-US"/>
          </a:p>
        </p:txBody>
      </p:sp>
    </p:spTree>
    <p:extLst>
      <p:ext uri="{BB962C8B-B14F-4D97-AF65-F5344CB8AC3E}">
        <p14:creationId xmlns:p14="http://schemas.microsoft.com/office/powerpoint/2010/main" val="5360244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Linked-read sequencing creates </a:t>
            </a:r>
            <a:r>
              <a:rPr lang="en-US" dirty="0" err="1"/>
              <a:t>pseudolong</a:t>
            </a:r>
            <a:r>
              <a:rPr lang="en-US" dirty="0"/>
              <a:t> reads by taking individual fragments of high molecular weight DNA and encapsulating each into a unique gel emulsion bead. Within each bead, the initial fragment of high molecular weight DNA is further sheared into a size that can be capture by illumine sequencing. Then each sequence is barcoded to identify which bead it came from. </a:t>
            </a:r>
          </a:p>
        </p:txBody>
      </p:sp>
      <p:sp>
        <p:nvSpPr>
          <p:cNvPr id="4" name="Slide Number Placeholder 3"/>
          <p:cNvSpPr>
            <a:spLocks noGrp="1"/>
          </p:cNvSpPr>
          <p:nvPr>
            <p:ph type="sldNum" sz="quarter" idx="5"/>
          </p:nvPr>
        </p:nvSpPr>
        <p:spPr/>
        <p:txBody>
          <a:bodyPr/>
          <a:lstStyle/>
          <a:p>
            <a:fld id="{614F1AD4-1A23-8B4D-9731-88F0CF97A63E}" type="slidenum">
              <a:rPr lang="en-US" smtClean="0"/>
              <a:t>10</a:t>
            </a:fld>
            <a:endParaRPr lang="en-US"/>
          </a:p>
        </p:txBody>
      </p:sp>
    </p:spTree>
    <p:extLst>
      <p:ext uri="{BB962C8B-B14F-4D97-AF65-F5344CB8AC3E}">
        <p14:creationId xmlns:p14="http://schemas.microsoft.com/office/powerpoint/2010/main" val="3480136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tested our raw sequencing data for contamination using the software </a:t>
            </a:r>
            <a:r>
              <a:rPr lang="en-US" dirty="0" err="1"/>
              <a:t>kmer</a:t>
            </a:r>
            <a:r>
              <a:rPr lang="en-US" dirty="0"/>
              <a:t> analysis toolkit or KAT. We found no signs of contamination when comparing our 33mer frequency in R1 reads to R2 reads nor did we find signs of contamination when we looked at the GC composition of 33mers in all of our raw reads.</a:t>
            </a:r>
          </a:p>
        </p:txBody>
      </p:sp>
      <p:sp>
        <p:nvSpPr>
          <p:cNvPr id="4" name="Slide Number Placeholder 3"/>
          <p:cNvSpPr>
            <a:spLocks noGrp="1"/>
          </p:cNvSpPr>
          <p:nvPr>
            <p:ph type="sldNum" sz="quarter" idx="5"/>
          </p:nvPr>
        </p:nvSpPr>
        <p:spPr/>
        <p:txBody>
          <a:bodyPr/>
          <a:lstStyle/>
          <a:p>
            <a:fld id="{614F1AD4-1A23-8B4D-9731-88F0CF97A63E}" type="slidenum">
              <a:rPr lang="en-US" smtClean="0"/>
              <a:t>11</a:t>
            </a:fld>
            <a:endParaRPr lang="en-US"/>
          </a:p>
        </p:txBody>
      </p:sp>
    </p:spTree>
    <p:extLst>
      <p:ext uri="{BB962C8B-B14F-4D97-AF65-F5344CB8AC3E}">
        <p14:creationId xmlns:p14="http://schemas.microsoft.com/office/powerpoint/2010/main" val="25303113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the software Supernova to assemble our raw reads into contigs and scaffolds.</a:t>
            </a:r>
          </a:p>
        </p:txBody>
      </p:sp>
      <p:sp>
        <p:nvSpPr>
          <p:cNvPr id="4" name="Slide Number Placeholder 3"/>
          <p:cNvSpPr>
            <a:spLocks noGrp="1"/>
          </p:cNvSpPr>
          <p:nvPr>
            <p:ph type="sldNum" sz="quarter" idx="5"/>
          </p:nvPr>
        </p:nvSpPr>
        <p:spPr/>
        <p:txBody>
          <a:bodyPr/>
          <a:lstStyle/>
          <a:p>
            <a:fld id="{614F1AD4-1A23-8B4D-9731-88F0CF97A63E}" type="slidenum">
              <a:rPr lang="en-US" smtClean="0"/>
              <a:t>12</a:t>
            </a:fld>
            <a:endParaRPr lang="en-US"/>
          </a:p>
        </p:txBody>
      </p:sp>
    </p:spTree>
    <p:extLst>
      <p:ext uri="{BB962C8B-B14F-4D97-AF65-F5344CB8AC3E}">
        <p14:creationId xmlns:p14="http://schemas.microsoft.com/office/powerpoint/2010/main" val="36130049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Supernova works by taking barcoded reads and sorting them into individual </a:t>
            </a:r>
            <a:r>
              <a:rPr lang="en-US" dirty="0" err="1"/>
              <a:t>miniassemblies</a:t>
            </a:r>
            <a:r>
              <a:rPr lang="en-US" dirty="0"/>
              <a:t> based on the bead the barcode belongs to. This allows for Illumina sequencing to effectively behave as long reads and differentiate between paralogs throughout the genome. The </a:t>
            </a:r>
            <a:r>
              <a:rPr lang="en-US" dirty="0" err="1"/>
              <a:t>pseudolong</a:t>
            </a:r>
            <a:r>
              <a:rPr lang="en-US" dirty="0"/>
              <a:t> reads are then assembled into one final assembly.</a:t>
            </a:r>
          </a:p>
        </p:txBody>
      </p:sp>
      <p:sp>
        <p:nvSpPr>
          <p:cNvPr id="4" name="Slide Number Placeholder 3"/>
          <p:cNvSpPr>
            <a:spLocks noGrp="1"/>
          </p:cNvSpPr>
          <p:nvPr>
            <p:ph type="sldNum" sz="quarter" idx="5"/>
          </p:nvPr>
        </p:nvSpPr>
        <p:spPr/>
        <p:txBody>
          <a:bodyPr/>
          <a:lstStyle/>
          <a:p>
            <a:fld id="{614F1AD4-1A23-8B4D-9731-88F0CF97A63E}" type="slidenum">
              <a:rPr lang="en-US" smtClean="0"/>
              <a:t>13</a:t>
            </a:fld>
            <a:endParaRPr lang="en-US"/>
          </a:p>
        </p:txBody>
      </p:sp>
    </p:spTree>
    <p:extLst>
      <p:ext uri="{BB962C8B-B14F-4D97-AF65-F5344CB8AC3E}">
        <p14:creationId xmlns:p14="http://schemas.microsoft.com/office/powerpoint/2010/main" val="14218573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running supernova we assessed the completeness of our linked-read assembly by running BUSCO. </a:t>
            </a:r>
          </a:p>
          <a:p>
            <a:r>
              <a:rPr lang="en-US" dirty="0"/>
              <a:t>BUSCO looks at the number of highly conserved single copy orthologs found within an assembly. We compared our assembly to the ray finned fish reference survey for the presence of 4584 BUSCO groups within our assembly.</a:t>
            </a:r>
          </a:p>
        </p:txBody>
      </p:sp>
      <p:sp>
        <p:nvSpPr>
          <p:cNvPr id="4" name="Slide Number Placeholder 3"/>
          <p:cNvSpPr>
            <a:spLocks noGrp="1"/>
          </p:cNvSpPr>
          <p:nvPr>
            <p:ph type="sldNum" sz="quarter" idx="5"/>
          </p:nvPr>
        </p:nvSpPr>
        <p:spPr/>
        <p:txBody>
          <a:bodyPr/>
          <a:lstStyle/>
          <a:p>
            <a:fld id="{614F1AD4-1A23-8B4D-9731-88F0CF97A63E}" type="slidenum">
              <a:rPr lang="en-US" smtClean="0"/>
              <a:t>14</a:t>
            </a:fld>
            <a:endParaRPr lang="en-US"/>
          </a:p>
        </p:txBody>
      </p:sp>
    </p:spTree>
    <p:extLst>
      <p:ext uri="{BB962C8B-B14F-4D97-AF65-F5344CB8AC3E}">
        <p14:creationId xmlns:p14="http://schemas.microsoft.com/office/powerpoint/2010/main" val="4237937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found our linked read assembly is much better than previous partial assemblies made solely with RAD sequencing data, which isn’t much of a surprise. However, we found our assembly to have 87.8% of the highly conserved single copy orthologs and 93.6% when we combine complete and fragmented genes captured in our assembly. </a:t>
            </a:r>
          </a:p>
          <a:p>
            <a:r>
              <a:rPr lang="en-US" dirty="0"/>
              <a:t>Previous RAD-</a:t>
            </a:r>
            <a:r>
              <a:rPr lang="en-US" dirty="0" err="1"/>
              <a:t>seq</a:t>
            </a:r>
            <a:r>
              <a:rPr lang="en-US" dirty="0"/>
              <a:t> assemblies only surveyed 0.7% of single copy orthologs. Which is expected but much, much less.</a:t>
            </a:r>
          </a:p>
        </p:txBody>
      </p:sp>
      <p:sp>
        <p:nvSpPr>
          <p:cNvPr id="4" name="Slide Number Placeholder 3"/>
          <p:cNvSpPr>
            <a:spLocks noGrp="1"/>
          </p:cNvSpPr>
          <p:nvPr>
            <p:ph type="sldNum" sz="quarter" idx="5"/>
          </p:nvPr>
        </p:nvSpPr>
        <p:spPr/>
        <p:txBody>
          <a:bodyPr/>
          <a:lstStyle/>
          <a:p>
            <a:fld id="{614F1AD4-1A23-8B4D-9731-88F0CF97A63E}" type="slidenum">
              <a:rPr lang="en-US" smtClean="0"/>
              <a:t>15</a:t>
            </a:fld>
            <a:endParaRPr lang="en-US"/>
          </a:p>
        </p:txBody>
      </p:sp>
    </p:spTree>
    <p:extLst>
      <p:ext uri="{BB962C8B-B14F-4D97-AF65-F5344CB8AC3E}">
        <p14:creationId xmlns:p14="http://schemas.microsoft.com/office/powerpoint/2010/main" val="25640564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way of assessing genome assemblies is through the use of the N50 summary statistic. N50 looks at the contiguity of assemblies and is defined as the minimum contig or scaffold length to cover 50% of the genome. </a:t>
            </a:r>
          </a:p>
          <a:p>
            <a:r>
              <a:rPr lang="en-US" dirty="0"/>
              <a:t>So if we have a genome here in blue (for the purpose of this definition we have a genome that is a single chromosome). And we have our assembly in orange, with each chunk being a different contig. The contig N50 of our assembly is the size of the contig wherever 50% of our base pairs lie. SO that would be the size of this third contig here.</a:t>
            </a:r>
          </a:p>
          <a:p>
            <a:r>
              <a:rPr lang="en-US" dirty="0"/>
              <a:t>The same logic applies when we look at the scaffold N50 of a genome but instead of looking just at the contigs we look at the size of the scaffolds. </a:t>
            </a:r>
          </a:p>
          <a:p>
            <a:r>
              <a:rPr lang="en-US" dirty="0"/>
              <a:t>Our linked-read assembly produced a contig N50 of 20.89 </a:t>
            </a:r>
            <a:r>
              <a:rPr lang="en-US" dirty="0" err="1"/>
              <a:t>Kb</a:t>
            </a:r>
            <a:r>
              <a:rPr lang="en-US" dirty="0"/>
              <a:t> and a scaffold N50 of 3,440 </a:t>
            </a:r>
            <a:r>
              <a:rPr lang="en-US" dirty="0" err="1"/>
              <a:t>Kb</a:t>
            </a:r>
            <a:r>
              <a:rPr lang="en-US" dirty="0"/>
              <a:t>.</a:t>
            </a:r>
          </a:p>
        </p:txBody>
      </p:sp>
      <p:sp>
        <p:nvSpPr>
          <p:cNvPr id="4" name="Slide Number Placeholder 3"/>
          <p:cNvSpPr>
            <a:spLocks noGrp="1"/>
          </p:cNvSpPr>
          <p:nvPr>
            <p:ph type="sldNum" sz="quarter" idx="5"/>
          </p:nvPr>
        </p:nvSpPr>
        <p:spPr/>
        <p:txBody>
          <a:bodyPr/>
          <a:lstStyle/>
          <a:p>
            <a:fld id="{614F1AD4-1A23-8B4D-9731-88F0CF97A63E}" type="slidenum">
              <a:rPr lang="en-US" smtClean="0"/>
              <a:t>16</a:t>
            </a:fld>
            <a:endParaRPr lang="en-US"/>
          </a:p>
        </p:txBody>
      </p:sp>
    </p:spTree>
    <p:extLst>
      <p:ext uri="{BB962C8B-B14F-4D97-AF65-F5344CB8AC3E}">
        <p14:creationId xmlns:p14="http://schemas.microsoft.com/office/powerpoint/2010/main" val="38442467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how big would we like these to be to have a chromosome level assembly in Delta Smelt?</a:t>
            </a:r>
          </a:p>
          <a:p>
            <a:r>
              <a:rPr lang="en-US" dirty="0"/>
              <a:t>Delta smelt have 56 </a:t>
            </a:r>
            <a:r>
              <a:rPr lang="en-US" dirty="0" err="1"/>
              <a:t>chromosoms</a:t>
            </a:r>
            <a:r>
              <a:rPr lang="en-US" dirty="0"/>
              <a:t> and a genome size of 900,000Kb </a:t>
            </a:r>
          </a:p>
          <a:p>
            <a:r>
              <a:rPr lang="en-US" dirty="0"/>
              <a:t>If we take the average chromosome length or 900,000 divided by 56 we get roughly 16,000Kb per chromosome.</a:t>
            </a:r>
          </a:p>
          <a:p>
            <a:r>
              <a:rPr lang="en-US" dirty="0"/>
              <a:t>So, we still have a ways to go in order to achieve a chromosome level assembly.</a:t>
            </a:r>
          </a:p>
        </p:txBody>
      </p:sp>
      <p:sp>
        <p:nvSpPr>
          <p:cNvPr id="4" name="Slide Number Placeholder 3"/>
          <p:cNvSpPr>
            <a:spLocks noGrp="1"/>
          </p:cNvSpPr>
          <p:nvPr>
            <p:ph type="sldNum" sz="quarter" idx="5"/>
          </p:nvPr>
        </p:nvSpPr>
        <p:spPr/>
        <p:txBody>
          <a:bodyPr/>
          <a:lstStyle/>
          <a:p>
            <a:fld id="{614F1AD4-1A23-8B4D-9731-88F0CF97A63E}" type="slidenum">
              <a:rPr lang="en-US" smtClean="0"/>
              <a:t>17</a:t>
            </a:fld>
            <a:endParaRPr lang="en-US"/>
          </a:p>
        </p:txBody>
      </p:sp>
    </p:spTree>
    <p:extLst>
      <p:ext uri="{BB962C8B-B14F-4D97-AF65-F5344CB8AC3E}">
        <p14:creationId xmlns:p14="http://schemas.microsoft.com/office/powerpoint/2010/main" val="34302307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achieve a more contiguous assembly we have sequenced our samples using hi-c chromatin confirmation capture. </a:t>
            </a:r>
          </a:p>
        </p:txBody>
      </p:sp>
      <p:sp>
        <p:nvSpPr>
          <p:cNvPr id="4" name="Slide Number Placeholder 3"/>
          <p:cNvSpPr>
            <a:spLocks noGrp="1"/>
          </p:cNvSpPr>
          <p:nvPr>
            <p:ph type="sldNum" sz="quarter" idx="5"/>
          </p:nvPr>
        </p:nvSpPr>
        <p:spPr/>
        <p:txBody>
          <a:bodyPr/>
          <a:lstStyle/>
          <a:p>
            <a:fld id="{614F1AD4-1A23-8B4D-9731-88F0CF97A63E}" type="slidenum">
              <a:rPr lang="en-US" smtClean="0"/>
              <a:t>18</a:t>
            </a:fld>
            <a:endParaRPr lang="en-US"/>
          </a:p>
        </p:txBody>
      </p:sp>
    </p:spTree>
    <p:extLst>
      <p:ext uri="{BB962C8B-B14F-4D97-AF65-F5344CB8AC3E}">
        <p14:creationId xmlns:p14="http://schemas.microsoft.com/office/powerpoint/2010/main" val="28782002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Hi-c chromatin conformation capture crosslinks associated DNA within a cell. There is a linear relationship between the frequency of two pieces of DNA  found to associate with one another and physical distance within the genome. Here we can see a heatmap of associated DNA.</a:t>
            </a:r>
          </a:p>
          <a:p>
            <a:r>
              <a:rPr lang="en-US" dirty="0"/>
              <a:t>Hi-c will allow us to find sequences of DNA on two different contigs in our linked-read assembly and scaffold them together based on the frequency of association of those two sequences within a cell. </a:t>
            </a:r>
          </a:p>
        </p:txBody>
      </p:sp>
      <p:sp>
        <p:nvSpPr>
          <p:cNvPr id="4" name="Slide Number Placeholder 3"/>
          <p:cNvSpPr>
            <a:spLocks noGrp="1"/>
          </p:cNvSpPr>
          <p:nvPr>
            <p:ph type="sldNum" sz="quarter" idx="5"/>
          </p:nvPr>
        </p:nvSpPr>
        <p:spPr/>
        <p:txBody>
          <a:bodyPr/>
          <a:lstStyle/>
          <a:p>
            <a:fld id="{614F1AD4-1A23-8B4D-9731-88F0CF97A63E}" type="slidenum">
              <a:rPr lang="en-US" smtClean="0"/>
              <a:t>19</a:t>
            </a:fld>
            <a:endParaRPr lang="en-US"/>
          </a:p>
        </p:txBody>
      </p:sp>
    </p:spTree>
    <p:extLst>
      <p:ext uri="{BB962C8B-B14F-4D97-AF65-F5344CB8AC3E}">
        <p14:creationId xmlns:p14="http://schemas.microsoft.com/office/powerpoint/2010/main" val="934108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Before I go into the details of our genome assembly I’d like to give some background on delta smelt.</a:t>
            </a:r>
          </a:p>
          <a:p>
            <a:r>
              <a:rPr lang="en-US" dirty="0"/>
              <a:t>They are a small species of fish in the </a:t>
            </a:r>
            <a:r>
              <a:rPr lang="en-US" dirty="0" err="1"/>
              <a:t>osmeridae</a:t>
            </a:r>
            <a:r>
              <a:rPr lang="en-US" dirty="0"/>
              <a:t> family that are about the size of your finger .</a:t>
            </a:r>
          </a:p>
          <a:p>
            <a:r>
              <a:rPr lang="en-US" dirty="0"/>
              <a:t>They are native to the San Francisco Estuary in Northern California and their populations have been declining since the 1970’s which has led them to be listed as federally threatened and state endangered.</a:t>
            </a:r>
          </a:p>
          <a:p>
            <a:r>
              <a:rPr lang="en-US" dirty="0"/>
              <a:t>Currently, there is a captive population at the Fish Culture and Conservation Laboratory in the southern portion of the San Francisco Estuary </a:t>
            </a:r>
          </a:p>
          <a:p>
            <a:r>
              <a:rPr lang="en-US" dirty="0"/>
              <a:t>and the abundance of Delta Smelt are monitored through physical surveys of the SFE.</a:t>
            </a:r>
          </a:p>
          <a:p>
            <a:endParaRPr lang="en-US" dirty="0"/>
          </a:p>
        </p:txBody>
      </p:sp>
      <p:sp>
        <p:nvSpPr>
          <p:cNvPr id="4" name="Slide Number Placeholder 3"/>
          <p:cNvSpPr>
            <a:spLocks noGrp="1"/>
          </p:cNvSpPr>
          <p:nvPr>
            <p:ph type="sldNum" sz="quarter" idx="5"/>
          </p:nvPr>
        </p:nvSpPr>
        <p:spPr/>
        <p:txBody>
          <a:bodyPr/>
          <a:lstStyle/>
          <a:p>
            <a:fld id="{7C1D417D-FA80-0943-A400-647E13098B7E}" type="slidenum">
              <a:rPr lang="en-US" smtClean="0"/>
              <a:t>2</a:t>
            </a:fld>
            <a:endParaRPr lang="en-US"/>
          </a:p>
        </p:txBody>
      </p:sp>
    </p:spTree>
    <p:extLst>
      <p:ext uri="{BB962C8B-B14F-4D97-AF65-F5344CB8AC3E}">
        <p14:creationId xmlns:p14="http://schemas.microsoft.com/office/powerpoint/2010/main" val="7179354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use the program Lachesis to scaffold our linked-read assembly with our hi-c data in hopes that it will produce a chromosome level assembly.</a:t>
            </a:r>
          </a:p>
        </p:txBody>
      </p:sp>
      <p:sp>
        <p:nvSpPr>
          <p:cNvPr id="4" name="Slide Number Placeholder 3"/>
          <p:cNvSpPr>
            <a:spLocks noGrp="1"/>
          </p:cNvSpPr>
          <p:nvPr>
            <p:ph type="sldNum" sz="quarter" idx="5"/>
          </p:nvPr>
        </p:nvSpPr>
        <p:spPr/>
        <p:txBody>
          <a:bodyPr/>
          <a:lstStyle/>
          <a:p>
            <a:fld id="{614F1AD4-1A23-8B4D-9731-88F0CF97A63E}" type="slidenum">
              <a:rPr lang="en-US" smtClean="0"/>
              <a:t>20</a:t>
            </a:fld>
            <a:endParaRPr lang="en-US"/>
          </a:p>
        </p:txBody>
      </p:sp>
    </p:spTree>
    <p:extLst>
      <p:ext uri="{BB962C8B-B14F-4D97-AF65-F5344CB8AC3E}">
        <p14:creationId xmlns:p14="http://schemas.microsoft.com/office/powerpoint/2010/main" val="32659290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we have a high-quality reference genome we can increase the precision and accuracy of population genetic estimations</a:t>
            </a:r>
          </a:p>
          <a:p>
            <a:r>
              <a:rPr lang="en-US" dirty="0"/>
              <a:t>Investigate regions of domestication within captive delta smelt</a:t>
            </a:r>
          </a:p>
          <a:p>
            <a:r>
              <a:rPr lang="en-US" dirty="0"/>
              <a:t>And </a:t>
            </a:r>
          </a:p>
          <a:p>
            <a:r>
              <a:rPr lang="en-US" dirty="0"/>
              <a:t>Identify sex markers for the species.</a:t>
            </a:r>
          </a:p>
        </p:txBody>
      </p:sp>
      <p:sp>
        <p:nvSpPr>
          <p:cNvPr id="4" name="Slide Number Placeholder 3"/>
          <p:cNvSpPr>
            <a:spLocks noGrp="1"/>
          </p:cNvSpPr>
          <p:nvPr>
            <p:ph type="sldNum" sz="quarter" idx="5"/>
          </p:nvPr>
        </p:nvSpPr>
        <p:spPr/>
        <p:txBody>
          <a:bodyPr/>
          <a:lstStyle/>
          <a:p>
            <a:fld id="{614F1AD4-1A23-8B4D-9731-88F0CF97A63E}" type="slidenum">
              <a:rPr lang="en-US" smtClean="0"/>
              <a:t>21</a:t>
            </a:fld>
            <a:endParaRPr lang="en-US"/>
          </a:p>
        </p:txBody>
      </p:sp>
    </p:spTree>
    <p:extLst>
      <p:ext uri="{BB962C8B-B14F-4D97-AF65-F5344CB8AC3E}">
        <p14:creationId xmlns:p14="http://schemas.microsoft.com/office/powerpoint/2010/main" val="21306655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1D417D-FA80-0943-A400-647E13098B7E}" type="slidenum">
              <a:rPr lang="en-US" smtClean="0"/>
              <a:t>22</a:t>
            </a:fld>
            <a:endParaRPr lang="en-US"/>
          </a:p>
        </p:txBody>
      </p:sp>
    </p:spTree>
    <p:extLst>
      <p:ext uri="{BB962C8B-B14F-4D97-AF65-F5344CB8AC3E}">
        <p14:creationId xmlns:p14="http://schemas.microsoft.com/office/powerpoint/2010/main" val="2913404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sequencing and assembly of organism’s genomes especially that of endangered species is important for</a:t>
            </a:r>
          </a:p>
          <a:p>
            <a:r>
              <a:rPr lang="en-US" dirty="0"/>
              <a:t> cataloguing and protecting Earth’s biodiversity,</a:t>
            </a:r>
          </a:p>
          <a:p>
            <a:r>
              <a:rPr lang="en-US" dirty="0"/>
              <a:t> allowing us to gain a larger understanding of biology and genetic mechanisms of evolution</a:t>
            </a:r>
          </a:p>
          <a:p>
            <a:r>
              <a:rPr lang="en-US" dirty="0"/>
              <a:t> and gives us the ability to create new resources in medicine for human welfare</a:t>
            </a:r>
          </a:p>
        </p:txBody>
      </p:sp>
      <p:sp>
        <p:nvSpPr>
          <p:cNvPr id="4" name="Slide Number Placeholder 3"/>
          <p:cNvSpPr>
            <a:spLocks noGrp="1"/>
          </p:cNvSpPr>
          <p:nvPr>
            <p:ph type="sldNum" sz="quarter" idx="5"/>
          </p:nvPr>
        </p:nvSpPr>
        <p:spPr/>
        <p:txBody>
          <a:bodyPr/>
          <a:lstStyle/>
          <a:p>
            <a:fld id="{614F1AD4-1A23-8B4D-9731-88F0CF97A63E}" type="slidenum">
              <a:rPr lang="en-US" smtClean="0"/>
              <a:t>3</a:t>
            </a:fld>
            <a:endParaRPr lang="en-US"/>
          </a:p>
        </p:txBody>
      </p:sp>
    </p:spTree>
    <p:extLst>
      <p:ext uri="{BB962C8B-B14F-4D97-AF65-F5344CB8AC3E}">
        <p14:creationId xmlns:p14="http://schemas.microsoft.com/office/powerpoint/2010/main" val="2821319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Genomes can also allow researchers to better monitor wild and endangered populations. Here we have a plot of the effective population size estimates made without a reference genome and we can see that there are wide confidence intervals and sizable differences of yearly estimations. By having a reference genome and knowing linkage patterns for the loci under study we can be more precise and accurate with estimates of population genetic statistics.</a:t>
            </a:r>
          </a:p>
        </p:txBody>
      </p:sp>
      <p:sp>
        <p:nvSpPr>
          <p:cNvPr id="4" name="Slide Number Placeholder 3"/>
          <p:cNvSpPr>
            <a:spLocks noGrp="1"/>
          </p:cNvSpPr>
          <p:nvPr>
            <p:ph type="sldNum" sz="quarter" idx="5"/>
          </p:nvPr>
        </p:nvSpPr>
        <p:spPr/>
        <p:txBody>
          <a:bodyPr/>
          <a:lstStyle/>
          <a:p>
            <a:fld id="{614F1AD4-1A23-8B4D-9731-88F0CF97A63E}" type="slidenum">
              <a:rPr lang="en-US" smtClean="0"/>
              <a:t>4</a:t>
            </a:fld>
            <a:endParaRPr lang="en-US"/>
          </a:p>
        </p:txBody>
      </p:sp>
    </p:spTree>
    <p:extLst>
      <p:ext uri="{BB962C8B-B14F-4D97-AF65-F5344CB8AC3E}">
        <p14:creationId xmlns:p14="http://schemas.microsoft.com/office/powerpoint/2010/main" val="6706310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no one-size fits all workflow for genomes assembly in different organisms. Various initiatives such as the Earth </a:t>
            </a:r>
            <a:r>
              <a:rPr lang="en-US" dirty="0" err="1"/>
              <a:t>Biogenome</a:t>
            </a:r>
            <a:r>
              <a:rPr lang="en-US" dirty="0"/>
              <a:t> Project or the Vertebrate Genome Project have sought to guide what kind of sequencing is the *gold* standard for genome assembly. However, each genome project will have certain limitations based on the project’s budget, ability to sample organisms and complexity of the organism’s genomic architecture. </a:t>
            </a:r>
          </a:p>
          <a:p>
            <a:r>
              <a:rPr lang="en-US" dirty="0"/>
              <a:t>All workflows for genome assembly starts with sampling and move onto extracting high molecular weight genomic DNA.</a:t>
            </a:r>
          </a:p>
          <a:p>
            <a:r>
              <a:rPr lang="en-US" dirty="0"/>
              <a:t>From here assembly workflows may differ in what sequencing technology makes the most sense for their organism. </a:t>
            </a:r>
          </a:p>
          <a:p>
            <a:r>
              <a:rPr lang="en-US" dirty="0"/>
              <a:t>Linked read sequencing, such as 10X, is a </a:t>
            </a:r>
            <a:r>
              <a:rPr lang="en-US" dirty="0" err="1"/>
              <a:t>pseudolong</a:t>
            </a:r>
            <a:r>
              <a:rPr lang="en-US" dirty="0"/>
              <a:t> read technique based on Illumina sequencing and can be beneficial for individuals with organisms that have a small amount of starting material and fairly simple genomic architecture.</a:t>
            </a:r>
          </a:p>
          <a:p>
            <a:r>
              <a:rPr lang="en-US" dirty="0"/>
              <a:t>Long read sequencing, such as PacBio or Oxford Nanopore, are great sequencing techniques where starting material is not an issue or if organisms have more complex genomic architecture. However, they are more expensive than Illumina based sequencing.</a:t>
            </a:r>
          </a:p>
          <a:p>
            <a:r>
              <a:rPr lang="en-US" dirty="0"/>
              <a:t>After sequencing, the raw reads must be assembled into an initial draft assembly using software relevant to the chosen sequencing technology.</a:t>
            </a:r>
          </a:p>
          <a:p>
            <a:r>
              <a:rPr lang="en-US" dirty="0"/>
              <a:t>Due to each technology having limitations, another form of sequencing usually follows an initial draft assembly with an additional re-assembly step. Illumina sequencing can be helpful in resolving errors with long reads or hi-c chromatin confirmation capture can be useful to scaffold contigs together.</a:t>
            </a:r>
          </a:p>
          <a:p>
            <a:r>
              <a:rPr lang="en-US" dirty="0"/>
              <a:t>And hopefully after all that work and all that money one will have a fairly high-quality reference genome!</a:t>
            </a:r>
          </a:p>
        </p:txBody>
      </p:sp>
      <p:sp>
        <p:nvSpPr>
          <p:cNvPr id="4" name="Slide Number Placeholder 3"/>
          <p:cNvSpPr>
            <a:spLocks noGrp="1"/>
          </p:cNvSpPr>
          <p:nvPr>
            <p:ph type="sldNum" sz="quarter" idx="5"/>
          </p:nvPr>
        </p:nvSpPr>
        <p:spPr/>
        <p:txBody>
          <a:bodyPr/>
          <a:lstStyle/>
          <a:p>
            <a:fld id="{614F1AD4-1A23-8B4D-9731-88F0CF97A63E}" type="slidenum">
              <a:rPr lang="en-US" smtClean="0"/>
              <a:t>5</a:t>
            </a:fld>
            <a:endParaRPr lang="en-US"/>
          </a:p>
        </p:txBody>
      </p:sp>
    </p:spTree>
    <p:extLst>
      <p:ext uri="{BB962C8B-B14F-4D97-AF65-F5344CB8AC3E}">
        <p14:creationId xmlns:p14="http://schemas.microsoft.com/office/powerpoint/2010/main" val="1243078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began our delta smelt assembly workflow by sampling back muscle tissue from one female and one male Delta Smelt from the captive population.</a:t>
            </a:r>
          </a:p>
        </p:txBody>
      </p:sp>
      <p:sp>
        <p:nvSpPr>
          <p:cNvPr id="4" name="Slide Number Placeholder 3"/>
          <p:cNvSpPr>
            <a:spLocks noGrp="1"/>
          </p:cNvSpPr>
          <p:nvPr>
            <p:ph type="sldNum" sz="quarter" idx="5"/>
          </p:nvPr>
        </p:nvSpPr>
        <p:spPr/>
        <p:txBody>
          <a:bodyPr/>
          <a:lstStyle/>
          <a:p>
            <a:fld id="{614F1AD4-1A23-8B4D-9731-88F0CF97A63E}" type="slidenum">
              <a:rPr lang="en-US" smtClean="0"/>
              <a:t>6</a:t>
            </a:fld>
            <a:endParaRPr lang="en-US"/>
          </a:p>
        </p:txBody>
      </p:sp>
    </p:spTree>
    <p:extLst>
      <p:ext uri="{BB962C8B-B14F-4D97-AF65-F5344CB8AC3E}">
        <p14:creationId xmlns:p14="http://schemas.microsoft.com/office/powerpoint/2010/main" val="418482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extracted high molecular weight genomic DNA from both samples.</a:t>
            </a:r>
          </a:p>
        </p:txBody>
      </p:sp>
      <p:sp>
        <p:nvSpPr>
          <p:cNvPr id="4" name="Slide Number Placeholder 3"/>
          <p:cNvSpPr>
            <a:spLocks noGrp="1"/>
          </p:cNvSpPr>
          <p:nvPr>
            <p:ph type="sldNum" sz="quarter" idx="5"/>
          </p:nvPr>
        </p:nvSpPr>
        <p:spPr/>
        <p:txBody>
          <a:bodyPr/>
          <a:lstStyle/>
          <a:p>
            <a:fld id="{614F1AD4-1A23-8B4D-9731-88F0CF97A63E}" type="slidenum">
              <a:rPr lang="en-US" smtClean="0"/>
              <a:t>7</a:t>
            </a:fld>
            <a:endParaRPr lang="en-US"/>
          </a:p>
        </p:txBody>
      </p:sp>
    </p:spTree>
    <p:extLst>
      <p:ext uri="{BB962C8B-B14F-4D97-AF65-F5344CB8AC3E}">
        <p14:creationId xmlns:p14="http://schemas.microsoft.com/office/powerpoint/2010/main" val="38787127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have high contiguity in our initial assembly, extracting fragments of DNA over 48Kb is preferred. Here we have our extracted DNA run out on a pulse field gel from a female delta smelt in lane 1 and a male delta smelt in lane 3. The female sample had sufficient extracted DNA over 48Kb in length while the male individual had more highly fragmented DNA. So, we proceeded with sequencing library prep on just the female sample.</a:t>
            </a:r>
          </a:p>
        </p:txBody>
      </p:sp>
      <p:sp>
        <p:nvSpPr>
          <p:cNvPr id="4" name="Slide Number Placeholder 3"/>
          <p:cNvSpPr>
            <a:spLocks noGrp="1"/>
          </p:cNvSpPr>
          <p:nvPr>
            <p:ph type="sldNum" sz="quarter" idx="5"/>
          </p:nvPr>
        </p:nvSpPr>
        <p:spPr/>
        <p:txBody>
          <a:bodyPr/>
          <a:lstStyle/>
          <a:p>
            <a:fld id="{614F1AD4-1A23-8B4D-9731-88F0CF97A63E}" type="slidenum">
              <a:rPr lang="en-US" smtClean="0"/>
              <a:t>8</a:t>
            </a:fld>
            <a:endParaRPr lang="en-US"/>
          </a:p>
        </p:txBody>
      </p:sp>
    </p:spTree>
    <p:extLst>
      <p:ext uri="{BB962C8B-B14F-4D97-AF65-F5344CB8AC3E}">
        <p14:creationId xmlns:p14="http://schemas.microsoft.com/office/powerpoint/2010/main" val="705536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sequencing the delta smelt genome we chose to use 10X Genomics linked-read sequencing due to having a limited starting material.</a:t>
            </a:r>
          </a:p>
        </p:txBody>
      </p:sp>
      <p:sp>
        <p:nvSpPr>
          <p:cNvPr id="4" name="Slide Number Placeholder 3"/>
          <p:cNvSpPr>
            <a:spLocks noGrp="1"/>
          </p:cNvSpPr>
          <p:nvPr>
            <p:ph type="sldNum" sz="quarter" idx="5"/>
          </p:nvPr>
        </p:nvSpPr>
        <p:spPr/>
        <p:txBody>
          <a:bodyPr/>
          <a:lstStyle/>
          <a:p>
            <a:fld id="{614F1AD4-1A23-8B4D-9731-88F0CF97A63E}" type="slidenum">
              <a:rPr lang="en-US" smtClean="0"/>
              <a:t>9</a:t>
            </a:fld>
            <a:endParaRPr lang="en-US"/>
          </a:p>
        </p:txBody>
      </p:sp>
    </p:spTree>
    <p:extLst>
      <p:ext uri="{BB962C8B-B14F-4D97-AF65-F5344CB8AC3E}">
        <p14:creationId xmlns:p14="http://schemas.microsoft.com/office/powerpoint/2010/main" val="4070295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6758EC-CDA2-C149-9673-E7E118C8638A}"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22324669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6758EC-CDA2-C149-9673-E7E118C8638A}"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997280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6758EC-CDA2-C149-9673-E7E118C8638A}"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1443569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6758EC-CDA2-C149-9673-E7E118C8638A}"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34465907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A6758EC-CDA2-C149-9673-E7E118C8638A}" type="datetimeFigureOut">
              <a:rPr lang="en-US" smtClean="0"/>
              <a:t>10/2/19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28860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A6758EC-CDA2-C149-9673-E7E118C8638A}" type="datetimeFigureOut">
              <a:rPr lang="en-US" smtClean="0"/>
              <a:t>10/2/19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328464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6758EC-CDA2-C149-9673-E7E118C8638A}" type="datetimeFigureOut">
              <a:rPr lang="en-US" smtClean="0"/>
              <a:t>10/2/19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997161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6758EC-CDA2-C149-9673-E7E118C8638A}" type="datetimeFigureOut">
              <a:rPr lang="en-US" smtClean="0"/>
              <a:t>10/2/19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4065288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6758EC-CDA2-C149-9673-E7E118C8638A}" type="datetimeFigureOut">
              <a:rPr lang="en-US" smtClean="0"/>
              <a:t>10/2/19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2785528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A6758EC-CDA2-C149-9673-E7E118C8638A}" type="datetimeFigureOut">
              <a:rPr lang="en-US" smtClean="0"/>
              <a:t>10/2/19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956588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A6758EC-CDA2-C149-9673-E7E118C8638A}" type="datetimeFigureOut">
              <a:rPr lang="en-US" smtClean="0"/>
              <a:t>10/2/19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A9222A-D791-194A-9F5E-7C5132B64682}" type="slidenum">
              <a:rPr lang="en-US" smtClean="0"/>
              <a:t>‹#›</a:t>
            </a:fld>
            <a:endParaRPr lang="en-US"/>
          </a:p>
        </p:txBody>
      </p:sp>
    </p:spTree>
    <p:extLst>
      <p:ext uri="{BB962C8B-B14F-4D97-AF65-F5344CB8AC3E}">
        <p14:creationId xmlns:p14="http://schemas.microsoft.com/office/powerpoint/2010/main" val="1556793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6758EC-CDA2-C149-9673-E7E118C8638A}" type="datetimeFigureOut">
              <a:rPr lang="en-US" smtClean="0"/>
              <a:t>10/2/19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A9222A-D791-194A-9F5E-7C5132B64682}" type="slidenum">
              <a:rPr lang="en-US" smtClean="0"/>
              <a:t>‹#›</a:t>
            </a:fld>
            <a:endParaRPr lang="en-US"/>
          </a:p>
        </p:txBody>
      </p:sp>
    </p:spTree>
    <p:extLst>
      <p:ext uri="{BB962C8B-B14F-4D97-AF65-F5344CB8AC3E}">
        <p14:creationId xmlns:p14="http://schemas.microsoft.com/office/powerpoint/2010/main" val="34055166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gi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tiff"/><Relationship Id="rId7" Type="http://schemas.openxmlformats.org/officeDocument/2006/relationships/image" Target="../media/image3.gif"/><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5.tiff"/><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9.tiff"/><Relationship Id="rId4" Type="http://schemas.openxmlformats.org/officeDocument/2006/relationships/image" Target="../media/image8.tiff"/></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9657802-FB5E-B443-B44C-D54E0DFC0656}"/>
              </a:ext>
            </a:extLst>
          </p:cNvPr>
          <p:cNvPicPr>
            <a:picLocks noChangeAspect="1"/>
          </p:cNvPicPr>
          <p:nvPr/>
        </p:nvPicPr>
        <p:blipFill>
          <a:blip r:embed="rId3"/>
          <a:stretch>
            <a:fillRect/>
          </a:stretch>
        </p:blipFill>
        <p:spPr>
          <a:xfrm>
            <a:off x="0" y="4372509"/>
            <a:ext cx="2585462" cy="1723640"/>
          </a:xfrm>
          <a:prstGeom prst="rect">
            <a:avLst/>
          </a:prstGeom>
        </p:spPr>
      </p:pic>
      <p:sp>
        <p:nvSpPr>
          <p:cNvPr id="2" name="Title 1">
            <a:extLst>
              <a:ext uri="{FF2B5EF4-FFF2-40B4-BE49-F238E27FC236}">
                <a16:creationId xmlns:a16="http://schemas.microsoft.com/office/drawing/2014/main" id="{52E9854E-01F8-F041-A880-0104CC99BF11}"/>
              </a:ext>
            </a:extLst>
          </p:cNvPr>
          <p:cNvSpPr>
            <a:spLocks noGrp="1"/>
          </p:cNvSpPr>
          <p:nvPr>
            <p:ph type="ctrTitle"/>
          </p:nvPr>
        </p:nvSpPr>
        <p:spPr>
          <a:xfrm>
            <a:off x="804231" y="2808890"/>
            <a:ext cx="7573991" cy="1220531"/>
          </a:xfrm>
        </p:spPr>
        <p:txBody>
          <a:bodyPr>
            <a:normAutofit/>
          </a:bodyPr>
          <a:lstStyle/>
          <a:p>
            <a:r>
              <a:rPr lang="en-US" sz="3600" dirty="0"/>
              <a:t>Genome Assembly of </a:t>
            </a:r>
            <a:r>
              <a:rPr lang="en-US" sz="3600" i="1" dirty="0" err="1"/>
              <a:t>Hypomesus</a:t>
            </a:r>
            <a:r>
              <a:rPr lang="en-US" sz="3600" i="1" dirty="0"/>
              <a:t> </a:t>
            </a:r>
            <a:r>
              <a:rPr lang="en-US" sz="3600" i="1" dirty="0" err="1"/>
              <a:t>transpacificus</a:t>
            </a:r>
            <a:r>
              <a:rPr lang="en-US" sz="3600" i="1" dirty="0"/>
              <a:t> </a:t>
            </a:r>
            <a:r>
              <a:rPr lang="en-US" sz="3600" dirty="0"/>
              <a:t>(delta smelt)</a:t>
            </a:r>
          </a:p>
        </p:txBody>
      </p:sp>
      <p:sp>
        <p:nvSpPr>
          <p:cNvPr id="3" name="Subtitle 2">
            <a:extLst>
              <a:ext uri="{FF2B5EF4-FFF2-40B4-BE49-F238E27FC236}">
                <a16:creationId xmlns:a16="http://schemas.microsoft.com/office/drawing/2014/main" id="{744EB672-387D-2247-8054-A9BF6AA84C72}"/>
              </a:ext>
            </a:extLst>
          </p:cNvPr>
          <p:cNvSpPr>
            <a:spLocks noGrp="1"/>
          </p:cNvSpPr>
          <p:nvPr>
            <p:ph type="subTitle" idx="1"/>
          </p:nvPr>
        </p:nvSpPr>
        <p:spPr>
          <a:xfrm>
            <a:off x="2228538" y="4204742"/>
            <a:ext cx="4593539" cy="1140326"/>
          </a:xfrm>
        </p:spPr>
        <p:txBody>
          <a:bodyPr>
            <a:noAutofit/>
          </a:bodyPr>
          <a:lstStyle/>
          <a:p>
            <a:pPr>
              <a:lnSpc>
                <a:spcPct val="100000"/>
              </a:lnSpc>
              <a:spcBef>
                <a:spcPts val="0"/>
              </a:spcBef>
            </a:pPr>
            <a:r>
              <a:rPr lang="en-US" sz="1800" b="1" dirty="0"/>
              <a:t>Shannon EK Joslin</a:t>
            </a:r>
          </a:p>
          <a:p>
            <a:pPr>
              <a:lnSpc>
                <a:spcPct val="100000"/>
              </a:lnSpc>
              <a:spcBef>
                <a:spcPts val="0"/>
              </a:spcBef>
            </a:pPr>
            <a:r>
              <a:rPr lang="en-US" sz="1800" b="1" dirty="0"/>
              <a:t>03 October 2019</a:t>
            </a:r>
            <a:endParaRPr lang="en-US" sz="1800" dirty="0"/>
          </a:p>
          <a:p>
            <a:r>
              <a:rPr lang="en-US" sz="1800" dirty="0"/>
              <a:t>Michael R. Miller, Alisha </a:t>
            </a:r>
            <a:r>
              <a:rPr lang="en-US" sz="1800" dirty="0" err="1"/>
              <a:t>Goodbla</a:t>
            </a:r>
            <a:r>
              <a:rPr lang="en-US" sz="1800" dirty="0"/>
              <a:t> and Amanda Finger</a:t>
            </a:r>
          </a:p>
          <a:p>
            <a:r>
              <a:rPr lang="en-US" sz="1800" dirty="0"/>
              <a:t>University of California, Davis</a:t>
            </a:r>
          </a:p>
        </p:txBody>
      </p:sp>
      <p:pic>
        <p:nvPicPr>
          <p:cNvPr id="5" name="Picture 4">
            <a:extLst>
              <a:ext uri="{FF2B5EF4-FFF2-40B4-BE49-F238E27FC236}">
                <a16:creationId xmlns:a16="http://schemas.microsoft.com/office/drawing/2014/main" id="{43431DD7-33DC-2847-946F-049177C8C3FD}"/>
              </a:ext>
            </a:extLst>
          </p:cNvPr>
          <p:cNvPicPr>
            <a:picLocks noChangeAspect="1"/>
          </p:cNvPicPr>
          <p:nvPr/>
        </p:nvPicPr>
        <p:blipFill>
          <a:blip r:embed="rId4"/>
          <a:stretch>
            <a:fillRect/>
          </a:stretch>
        </p:blipFill>
        <p:spPr>
          <a:xfrm>
            <a:off x="1434485" y="532066"/>
            <a:ext cx="6465987" cy="2305567"/>
          </a:xfrm>
          <a:prstGeom prst="rect">
            <a:avLst/>
          </a:prstGeom>
        </p:spPr>
      </p:pic>
      <p:pic>
        <p:nvPicPr>
          <p:cNvPr id="8" name="Picture 7">
            <a:extLst>
              <a:ext uri="{FF2B5EF4-FFF2-40B4-BE49-F238E27FC236}">
                <a16:creationId xmlns:a16="http://schemas.microsoft.com/office/drawing/2014/main" id="{CF10CFCB-CB16-A341-9F05-12A7960B7D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7649" y="4345787"/>
            <a:ext cx="1485646" cy="1563546"/>
          </a:xfrm>
          <a:prstGeom prst="rect">
            <a:avLst/>
          </a:prstGeom>
        </p:spPr>
      </p:pic>
      <p:grpSp>
        <p:nvGrpSpPr>
          <p:cNvPr id="13" name="Group 12">
            <a:extLst>
              <a:ext uri="{FF2B5EF4-FFF2-40B4-BE49-F238E27FC236}">
                <a16:creationId xmlns:a16="http://schemas.microsoft.com/office/drawing/2014/main" id="{FD0279FE-07DB-D04F-A79C-752F094D4045}"/>
              </a:ext>
            </a:extLst>
          </p:cNvPr>
          <p:cNvGrpSpPr/>
          <p:nvPr/>
        </p:nvGrpSpPr>
        <p:grpSpPr>
          <a:xfrm>
            <a:off x="2402071" y="6054488"/>
            <a:ext cx="4378310" cy="384270"/>
            <a:chOff x="963022" y="6504728"/>
            <a:chExt cx="5837746" cy="512359"/>
          </a:xfrm>
        </p:grpSpPr>
        <p:sp>
          <p:nvSpPr>
            <p:cNvPr id="9" name="TextBox 8">
              <a:extLst>
                <a:ext uri="{FF2B5EF4-FFF2-40B4-BE49-F238E27FC236}">
                  <a16:creationId xmlns:a16="http://schemas.microsoft.com/office/drawing/2014/main" id="{8D15F233-EA78-6442-A331-8E92EFCE1CF3}"/>
                </a:ext>
              </a:extLst>
            </p:cNvPr>
            <p:cNvSpPr txBox="1"/>
            <p:nvPr/>
          </p:nvSpPr>
          <p:spPr>
            <a:xfrm>
              <a:off x="1293575" y="6504728"/>
              <a:ext cx="2500429" cy="492441"/>
            </a:xfrm>
            <a:prstGeom prst="rect">
              <a:avLst/>
            </a:prstGeom>
            <a:noFill/>
          </p:spPr>
          <p:txBody>
            <a:bodyPr wrap="none" rtlCol="0">
              <a:spAutoFit/>
            </a:bodyPr>
            <a:lstStyle/>
            <a:p>
              <a:r>
                <a:rPr lang="en-US" dirty="0"/>
                <a:t>@</a:t>
              </a:r>
              <a:r>
                <a:rPr lang="en-US" dirty="0" err="1"/>
                <a:t>IntrprtngGnmcs</a:t>
              </a:r>
              <a:endParaRPr lang="en-US" dirty="0"/>
            </a:p>
          </p:txBody>
        </p:sp>
        <p:pic>
          <p:nvPicPr>
            <p:cNvPr id="10" name="Picture 9">
              <a:extLst>
                <a:ext uri="{FF2B5EF4-FFF2-40B4-BE49-F238E27FC236}">
                  <a16:creationId xmlns:a16="http://schemas.microsoft.com/office/drawing/2014/main" id="{75628F67-CEE4-C449-B9CE-5436F0881A52}"/>
                </a:ext>
              </a:extLst>
            </p:cNvPr>
            <p:cNvPicPr>
              <a:picLocks noChangeAspect="1"/>
            </p:cNvPicPr>
            <p:nvPr/>
          </p:nvPicPr>
          <p:blipFill>
            <a:blip r:embed="rId6"/>
            <a:stretch>
              <a:fillRect/>
            </a:stretch>
          </p:blipFill>
          <p:spPr>
            <a:xfrm>
              <a:off x="963022" y="6560276"/>
              <a:ext cx="380144" cy="380143"/>
            </a:xfrm>
            <a:prstGeom prst="rect">
              <a:avLst/>
            </a:prstGeom>
          </p:spPr>
        </p:pic>
        <p:pic>
          <p:nvPicPr>
            <p:cNvPr id="11" name="Picture 10">
              <a:extLst>
                <a:ext uri="{FF2B5EF4-FFF2-40B4-BE49-F238E27FC236}">
                  <a16:creationId xmlns:a16="http://schemas.microsoft.com/office/drawing/2014/main" id="{1B04455B-5B28-E44C-8711-455C234E403D}"/>
                </a:ext>
              </a:extLst>
            </p:cNvPr>
            <p:cNvPicPr>
              <a:picLocks noChangeAspect="1"/>
            </p:cNvPicPr>
            <p:nvPr/>
          </p:nvPicPr>
          <p:blipFill>
            <a:blip r:embed="rId7"/>
            <a:stretch>
              <a:fillRect/>
            </a:stretch>
          </p:blipFill>
          <p:spPr>
            <a:xfrm>
              <a:off x="4466402" y="6576000"/>
              <a:ext cx="376248" cy="376248"/>
            </a:xfrm>
            <a:prstGeom prst="rect">
              <a:avLst/>
            </a:prstGeom>
          </p:spPr>
        </p:pic>
        <p:sp>
          <p:nvSpPr>
            <p:cNvPr id="12" name="TextBox 11">
              <a:extLst>
                <a:ext uri="{FF2B5EF4-FFF2-40B4-BE49-F238E27FC236}">
                  <a16:creationId xmlns:a16="http://schemas.microsoft.com/office/drawing/2014/main" id="{627679B3-7885-CC46-8EE0-14BBD8042F2E}"/>
                </a:ext>
              </a:extLst>
            </p:cNvPr>
            <p:cNvSpPr txBox="1"/>
            <p:nvPr/>
          </p:nvSpPr>
          <p:spPr>
            <a:xfrm>
              <a:off x="4833988" y="6524647"/>
              <a:ext cx="1966780" cy="492440"/>
            </a:xfrm>
            <a:prstGeom prst="rect">
              <a:avLst/>
            </a:prstGeom>
            <a:noFill/>
          </p:spPr>
          <p:txBody>
            <a:bodyPr wrap="none" rtlCol="0">
              <a:spAutoFit/>
            </a:bodyPr>
            <a:lstStyle/>
            <a:p>
              <a:r>
                <a:rPr lang="en-US" dirty="0"/>
                <a:t>@</a:t>
              </a:r>
              <a:r>
                <a:rPr lang="en-US" dirty="0" err="1"/>
                <a:t>shannonekj</a:t>
              </a:r>
              <a:endParaRPr lang="en-US" dirty="0"/>
            </a:p>
          </p:txBody>
        </p:sp>
      </p:grpSp>
    </p:spTree>
    <p:extLst>
      <p:ext uri="{BB962C8B-B14F-4D97-AF65-F5344CB8AC3E}">
        <p14:creationId xmlns:p14="http://schemas.microsoft.com/office/powerpoint/2010/main" val="29597296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E7642-77D7-ED4E-A68D-F52E29C7A3B1}"/>
              </a:ext>
            </a:extLst>
          </p:cNvPr>
          <p:cNvSpPr>
            <a:spLocks noGrp="1"/>
          </p:cNvSpPr>
          <p:nvPr>
            <p:ph type="title"/>
          </p:nvPr>
        </p:nvSpPr>
        <p:spPr/>
        <p:txBody>
          <a:bodyPr>
            <a:normAutofit/>
          </a:bodyPr>
          <a:lstStyle/>
          <a:p>
            <a:r>
              <a:rPr lang="en-US" sz="3200" dirty="0"/>
              <a:t>Linked-read technology provides pseudo long reads from Illumina Sequencing</a:t>
            </a:r>
          </a:p>
        </p:txBody>
      </p:sp>
      <p:pic>
        <p:nvPicPr>
          <p:cNvPr id="4" name="Content Placeholder 3">
            <a:extLst>
              <a:ext uri="{FF2B5EF4-FFF2-40B4-BE49-F238E27FC236}">
                <a16:creationId xmlns:a16="http://schemas.microsoft.com/office/drawing/2014/main" id="{D138AF07-5682-EF4B-AC80-24A22DECDC2E}"/>
              </a:ext>
            </a:extLst>
          </p:cNvPr>
          <p:cNvPicPr>
            <a:picLocks noGrp="1" noChangeAspect="1"/>
          </p:cNvPicPr>
          <p:nvPr>
            <p:ph idx="1"/>
          </p:nvPr>
        </p:nvPicPr>
        <p:blipFill>
          <a:blip r:embed="rId3"/>
          <a:stretch>
            <a:fillRect/>
          </a:stretch>
        </p:blipFill>
        <p:spPr>
          <a:xfrm>
            <a:off x="287681" y="2855160"/>
            <a:ext cx="4572000" cy="2148620"/>
          </a:xfrm>
          <a:prstGeom prst="rect">
            <a:avLst/>
          </a:prstGeom>
        </p:spPr>
      </p:pic>
      <p:pic>
        <p:nvPicPr>
          <p:cNvPr id="16" name="Google Shape;195;p24">
            <a:extLst>
              <a:ext uri="{FF2B5EF4-FFF2-40B4-BE49-F238E27FC236}">
                <a16:creationId xmlns:a16="http://schemas.microsoft.com/office/drawing/2014/main" id="{9C74AEAC-F2F5-6246-9552-3A67210CF4F1}"/>
              </a:ext>
            </a:extLst>
          </p:cNvPr>
          <p:cNvPicPr preferRelativeResize="0"/>
          <p:nvPr/>
        </p:nvPicPr>
        <p:blipFill>
          <a:blip r:embed="rId4">
            <a:alphaModFix/>
          </a:blip>
          <a:stretch>
            <a:fillRect/>
          </a:stretch>
        </p:blipFill>
        <p:spPr>
          <a:xfrm>
            <a:off x="5670889" y="2746319"/>
            <a:ext cx="3079826" cy="1999476"/>
          </a:xfrm>
          <a:prstGeom prst="rect">
            <a:avLst/>
          </a:prstGeom>
          <a:noFill/>
          <a:ln>
            <a:noFill/>
          </a:ln>
        </p:spPr>
      </p:pic>
      <p:sp>
        <p:nvSpPr>
          <p:cNvPr id="17" name="Right Arrow 16">
            <a:extLst>
              <a:ext uri="{FF2B5EF4-FFF2-40B4-BE49-F238E27FC236}">
                <a16:creationId xmlns:a16="http://schemas.microsoft.com/office/drawing/2014/main" id="{67B12B24-E2CF-9445-8A68-77436F98ED5C}"/>
              </a:ext>
            </a:extLst>
          </p:cNvPr>
          <p:cNvSpPr/>
          <p:nvPr/>
        </p:nvSpPr>
        <p:spPr>
          <a:xfrm>
            <a:off x="5109038" y="3517168"/>
            <a:ext cx="347120" cy="228889"/>
          </a:xfrm>
          <a:prstGeom prst="rightArrow">
            <a:avLst>
              <a:gd name="adj1" fmla="val 31700"/>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6355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40959-6209-314A-8E09-EA2BC44105B5}"/>
              </a:ext>
            </a:extLst>
          </p:cNvPr>
          <p:cNvSpPr>
            <a:spLocks noGrp="1"/>
          </p:cNvSpPr>
          <p:nvPr>
            <p:ph type="title"/>
          </p:nvPr>
        </p:nvSpPr>
        <p:spPr/>
        <p:txBody>
          <a:bodyPr>
            <a:normAutofit/>
          </a:bodyPr>
          <a:lstStyle/>
          <a:p>
            <a:r>
              <a:rPr lang="en-US" sz="3200" dirty="0"/>
              <a:t>Raw sequence data showed no evidence of contamination.</a:t>
            </a:r>
          </a:p>
        </p:txBody>
      </p:sp>
      <p:pic>
        <p:nvPicPr>
          <p:cNvPr id="4" name="Picture 3">
            <a:extLst>
              <a:ext uri="{FF2B5EF4-FFF2-40B4-BE49-F238E27FC236}">
                <a16:creationId xmlns:a16="http://schemas.microsoft.com/office/drawing/2014/main" id="{A0CCED80-4AEC-8042-9F35-69E105246C21}"/>
              </a:ext>
            </a:extLst>
          </p:cNvPr>
          <p:cNvPicPr>
            <a:picLocks noChangeAspect="1"/>
          </p:cNvPicPr>
          <p:nvPr/>
        </p:nvPicPr>
        <p:blipFill>
          <a:blip r:embed="rId3"/>
          <a:stretch>
            <a:fillRect/>
          </a:stretch>
        </p:blipFill>
        <p:spPr>
          <a:xfrm>
            <a:off x="-1" y="1936213"/>
            <a:ext cx="5039252" cy="3807764"/>
          </a:xfrm>
          <a:prstGeom prst="rect">
            <a:avLst/>
          </a:prstGeom>
        </p:spPr>
      </p:pic>
      <p:pic>
        <p:nvPicPr>
          <p:cNvPr id="5" name="Picture 4">
            <a:extLst>
              <a:ext uri="{FF2B5EF4-FFF2-40B4-BE49-F238E27FC236}">
                <a16:creationId xmlns:a16="http://schemas.microsoft.com/office/drawing/2014/main" id="{216EEE66-9EB9-284A-85E4-FC39825F5840}"/>
              </a:ext>
            </a:extLst>
          </p:cNvPr>
          <p:cNvPicPr>
            <a:picLocks noChangeAspect="1"/>
          </p:cNvPicPr>
          <p:nvPr/>
        </p:nvPicPr>
        <p:blipFill>
          <a:blip r:embed="rId4"/>
          <a:stretch>
            <a:fillRect/>
          </a:stretch>
        </p:blipFill>
        <p:spPr>
          <a:xfrm>
            <a:off x="4047316" y="1690688"/>
            <a:ext cx="5309632" cy="3982223"/>
          </a:xfrm>
          <a:prstGeom prst="rect">
            <a:avLst/>
          </a:prstGeom>
        </p:spPr>
      </p:pic>
      <p:sp>
        <p:nvSpPr>
          <p:cNvPr id="6" name="Rectangle 5">
            <a:extLst>
              <a:ext uri="{FF2B5EF4-FFF2-40B4-BE49-F238E27FC236}">
                <a16:creationId xmlns:a16="http://schemas.microsoft.com/office/drawing/2014/main" id="{B2A3AAA5-4CF9-3E40-921F-14CA3B7237F1}"/>
              </a:ext>
            </a:extLst>
          </p:cNvPr>
          <p:cNvSpPr/>
          <p:nvPr/>
        </p:nvSpPr>
        <p:spPr>
          <a:xfrm>
            <a:off x="0" y="2152961"/>
            <a:ext cx="285135" cy="31939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F39EBBE-DC65-BA4C-9477-465FF16EFDDC}"/>
              </a:ext>
            </a:extLst>
          </p:cNvPr>
          <p:cNvSpPr/>
          <p:nvPr/>
        </p:nvSpPr>
        <p:spPr>
          <a:xfrm>
            <a:off x="0" y="1690689"/>
            <a:ext cx="8288594" cy="4429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5454323-FB87-5E4F-AB5E-2D7B80A42E68}"/>
              </a:ext>
            </a:extLst>
          </p:cNvPr>
          <p:cNvSpPr/>
          <p:nvPr/>
        </p:nvSpPr>
        <p:spPr>
          <a:xfrm>
            <a:off x="-1" y="5475525"/>
            <a:ext cx="8288594" cy="4429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CC82898-4423-AC4E-8D7D-FAE8486EE6C6}"/>
              </a:ext>
            </a:extLst>
          </p:cNvPr>
          <p:cNvSpPr/>
          <p:nvPr/>
        </p:nvSpPr>
        <p:spPr>
          <a:xfrm>
            <a:off x="4144296" y="5396082"/>
            <a:ext cx="4199715" cy="4429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349B474-ED5F-2A47-A8CC-E465535C4BBA}"/>
              </a:ext>
            </a:extLst>
          </p:cNvPr>
          <p:cNvSpPr txBox="1"/>
          <p:nvPr/>
        </p:nvSpPr>
        <p:spPr>
          <a:xfrm>
            <a:off x="5496005" y="5400149"/>
            <a:ext cx="1832746" cy="369332"/>
          </a:xfrm>
          <a:prstGeom prst="rect">
            <a:avLst/>
          </a:prstGeom>
          <a:noFill/>
        </p:spPr>
        <p:txBody>
          <a:bodyPr wrap="none" rtlCol="0">
            <a:spAutoFit/>
          </a:bodyPr>
          <a:lstStyle/>
          <a:p>
            <a:r>
              <a:rPr lang="en-US" dirty="0"/>
              <a:t>33mer Frequency</a:t>
            </a:r>
          </a:p>
        </p:txBody>
      </p:sp>
      <p:sp>
        <p:nvSpPr>
          <p:cNvPr id="11" name="TextBox 10">
            <a:extLst>
              <a:ext uri="{FF2B5EF4-FFF2-40B4-BE49-F238E27FC236}">
                <a16:creationId xmlns:a16="http://schemas.microsoft.com/office/drawing/2014/main" id="{1AA81A81-9A54-3F48-9719-B7D4DF889EE8}"/>
              </a:ext>
            </a:extLst>
          </p:cNvPr>
          <p:cNvSpPr txBox="1"/>
          <p:nvPr/>
        </p:nvSpPr>
        <p:spPr>
          <a:xfrm>
            <a:off x="1380335" y="5432871"/>
            <a:ext cx="1566647" cy="369332"/>
          </a:xfrm>
          <a:prstGeom prst="rect">
            <a:avLst/>
          </a:prstGeom>
          <a:noFill/>
        </p:spPr>
        <p:txBody>
          <a:bodyPr wrap="none" rtlCol="0">
            <a:spAutoFit/>
          </a:bodyPr>
          <a:lstStyle/>
          <a:p>
            <a:r>
              <a:rPr lang="en-US" dirty="0"/>
              <a:t>R1 33mer Freq</a:t>
            </a:r>
          </a:p>
        </p:txBody>
      </p:sp>
      <p:sp>
        <p:nvSpPr>
          <p:cNvPr id="12" name="TextBox 11">
            <a:extLst>
              <a:ext uri="{FF2B5EF4-FFF2-40B4-BE49-F238E27FC236}">
                <a16:creationId xmlns:a16="http://schemas.microsoft.com/office/drawing/2014/main" id="{91D11926-DBED-504E-857F-4FE95C35C386}"/>
              </a:ext>
            </a:extLst>
          </p:cNvPr>
          <p:cNvSpPr txBox="1"/>
          <p:nvPr/>
        </p:nvSpPr>
        <p:spPr>
          <a:xfrm>
            <a:off x="8427806" y="1594118"/>
            <a:ext cx="738920" cy="523220"/>
          </a:xfrm>
          <a:prstGeom prst="rect">
            <a:avLst/>
          </a:prstGeom>
          <a:noFill/>
        </p:spPr>
        <p:txBody>
          <a:bodyPr wrap="none" rtlCol="0">
            <a:spAutoFit/>
          </a:bodyPr>
          <a:lstStyle/>
          <a:p>
            <a:pPr algn="ctr"/>
            <a:r>
              <a:rPr lang="en-US" sz="1400" dirty="0"/>
              <a:t>Distinct</a:t>
            </a:r>
          </a:p>
          <a:p>
            <a:pPr algn="ctr"/>
            <a:r>
              <a:rPr lang="en-US" sz="1400" dirty="0"/>
              <a:t>33mers</a:t>
            </a:r>
          </a:p>
        </p:txBody>
      </p:sp>
      <p:sp>
        <p:nvSpPr>
          <p:cNvPr id="13" name="TextBox 12">
            <a:extLst>
              <a:ext uri="{FF2B5EF4-FFF2-40B4-BE49-F238E27FC236}">
                <a16:creationId xmlns:a16="http://schemas.microsoft.com/office/drawing/2014/main" id="{8505C6CD-2062-F143-A034-6227E44EFB18}"/>
              </a:ext>
            </a:extLst>
          </p:cNvPr>
          <p:cNvSpPr txBox="1"/>
          <p:nvPr/>
        </p:nvSpPr>
        <p:spPr>
          <a:xfrm rot="16200000">
            <a:off x="-653357" y="3558452"/>
            <a:ext cx="1566647" cy="369332"/>
          </a:xfrm>
          <a:prstGeom prst="rect">
            <a:avLst/>
          </a:prstGeom>
          <a:noFill/>
        </p:spPr>
        <p:txBody>
          <a:bodyPr wrap="none" rtlCol="0">
            <a:spAutoFit/>
          </a:bodyPr>
          <a:lstStyle/>
          <a:p>
            <a:r>
              <a:rPr lang="en-US" dirty="0"/>
              <a:t>R2 33mer Freq</a:t>
            </a:r>
          </a:p>
        </p:txBody>
      </p:sp>
      <p:sp>
        <p:nvSpPr>
          <p:cNvPr id="14" name="Rectangle 13">
            <a:extLst>
              <a:ext uri="{FF2B5EF4-FFF2-40B4-BE49-F238E27FC236}">
                <a16:creationId xmlns:a16="http://schemas.microsoft.com/office/drawing/2014/main" id="{4E8C743C-A205-B64A-B351-0112269C5DCE}"/>
              </a:ext>
            </a:extLst>
          </p:cNvPr>
          <p:cNvSpPr/>
          <p:nvPr/>
        </p:nvSpPr>
        <p:spPr>
          <a:xfrm>
            <a:off x="3924412" y="2117338"/>
            <a:ext cx="285135" cy="31939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F109CC7-D783-4047-AF33-0DE329637F5A}"/>
              </a:ext>
            </a:extLst>
          </p:cNvPr>
          <p:cNvSpPr txBox="1"/>
          <p:nvPr/>
        </p:nvSpPr>
        <p:spPr>
          <a:xfrm rot="16200000">
            <a:off x="3589326" y="3457694"/>
            <a:ext cx="1070614" cy="369332"/>
          </a:xfrm>
          <a:prstGeom prst="rect">
            <a:avLst/>
          </a:prstGeom>
          <a:noFill/>
        </p:spPr>
        <p:txBody>
          <a:bodyPr wrap="none" rtlCol="0">
            <a:spAutoFit/>
          </a:bodyPr>
          <a:lstStyle/>
          <a:p>
            <a:r>
              <a:rPr lang="en-US" dirty="0"/>
              <a:t>GC Count</a:t>
            </a:r>
          </a:p>
        </p:txBody>
      </p:sp>
    </p:spTree>
    <p:extLst>
      <p:ext uri="{BB962C8B-B14F-4D97-AF65-F5344CB8AC3E}">
        <p14:creationId xmlns:p14="http://schemas.microsoft.com/office/powerpoint/2010/main" val="13541996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F60B7-7C7F-804E-88EB-0B756860ECA3}"/>
              </a:ext>
            </a:extLst>
          </p:cNvPr>
          <p:cNvSpPr>
            <a:spLocks noGrp="1"/>
          </p:cNvSpPr>
          <p:nvPr>
            <p:ph type="title"/>
          </p:nvPr>
        </p:nvSpPr>
        <p:spPr/>
        <p:txBody>
          <a:bodyPr>
            <a:normAutofit/>
          </a:bodyPr>
          <a:lstStyle/>
          <a:p>
            <a:r>
              <a:rPr lang="en-US" sz="3200" dirty="0"/>
              <a:t>Delta Smelt Assembly Workflow</a:t>
            </a:r>
          </a:p>
        </p:txBody>
      </p:sp>
      <p:sp>
        <p:nvSpPr>
          <p:cNvPr id="34" name="Rounded Rectangle 33">
            <a:extLst>
              <a:ext uri="{FF2B5EF4-FFF2-40B4-BE49-F238E27FC236}">
                <a16:creationId xmlns:a16="http://schemas.microsoft.com/office/drawing/2014/main" id="{549CEA21-F94C-2847-A1C0-5870FCB3F3DF}"/>
              </a:ext>
            </a:extLst>
          </p:cNvPr>
          <p:cNvSpPr/>
          <p:nvPr/>
        </p:nvSpPr>
        <p:spPr>
          <a:xfrm>
            <a:off x="317367" y="3024810"/>
            <a:ext cx="927165"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Sample</a:t>
            </a:r>
          </a:p>
        </p:txBody>
      </p:sp>
      <p:sp>
        <p:nvSpPr>
          <p:cNvPr id="35" name="Rounded Rectangle 34">
            <a:extLst>
              <a:ext uri="{FF2B5EF4-FFF2-40B4-BE49-F238E27FC236}">
                <a16:creationId xmlns:a16="http://schemas.microsoft.com/office/drawing/2014/main" id="{57BC4DB1-15ED-6A4E-AD1F-8F4479A4664C}"/>
              </a:ext>
            </a:extLst>
          </p:cNvPr>
          <p:cNvSpPr/>
          <p:nvPr/>
        </p:nvSpPr>
        <p:spPr>
          <a:xfrm>
            <a:off x="1466478" y="3047112"/>
            <a:ext cx="952182"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HMW gDNA extraction</a:t>
            </a:r>
          </a:p>
        </p:txBody>
      </p:sp>
      <p:sp>
        <p:nvSpPr>
          <p:cNvPr id="36" name="Rounded Rectangle 35">
            <a:extLst>
              <a:ext uri="{FF2B5EF4-FFF2-40B4-BE49-F238E27FC236}">
                <a16:creationId xmlns:a16="http://schemas.microsoft.com/office/drawing/2014/main" id="{8DDBEAFA-895F-2E4A-96D7-49A0E1ABB5B3}"/>
              </a:ext>
            </a:extLst>
          </p:cNvPr>
          <p:cNvSpPr/>
          <p:nvPr/>
        </p:nvSpPr>
        <p:spPr>
          <a:xfrm>
            <a:off x="2653287" y="2076956"/>
            <a:ext cx="1121521" cy="2656545"/>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37" name="Rounded Rectangle 36">
            <a:extLst>
              <a:ext uri="{FF2B5EF4-FFF2-40B4-BE49-F238E27FC236}">
                <a16:creationId xmlns:a16="http://schemas.microsoft.com/office/drawing/2014/main" id="{C722CF99-6E09-1340-88A1-792EE80767D2}"/>
              </a:ext>
            </a:extLst>
          </p:cNvPr>
          <p:cNvSpPr/>
          <p:nvPr/>
        </p:nvSpPr>
        <p:spPr>
          <a:xfrm>
            <a:off x="2736473" y="2674499"/>
            <a:ext cx="952182" cy="84117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Linked-Read</a:t>
            </a:r>
          </a:p>
          <a:p>
            <a:pPr algn="ctr"/>
            <a:r>
              <a:rPr lang="en-US" sz="1200" dirty="0">
                <a:solidFill>
                  <a:schemeClr val="tx1"/>
                </a:solidFill>
              </a:rPr>
              <a:t> (10X)</a:t>
            </a:r>
          </a:p>
        </p:txBody>
      </p:sp>
      <p:sp>
        <p:nvSpPr>
          <p:cNvPr id="38" name="Rounded Rectangle 37">
            <a:extLst>
              <a:ext uri="{FF2B5EF4-FFF2-40B4-BE49-F238E27FC236}">
                <a16:creationId xmlns:a16="http://schemas.microsoft.com/office/drawing/2014/main" id="{C20BC3D3-489A-7E46-A157-FE53486722E6}"/>
              </a:ext>
            </a:extLst>
          </p:cNvPr>
          <p:cNvSpPr/>
          <p:nvPr/>
        </p:nvSpPr>
        <p:spPr>
          <a:xfrm>
            <a:off x="2736473" y="3615613"/>
            <a:ext cx="952182" cy="98228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Long Reads</a:t>
            </a:r>
          </a:p>
          <a:p>
            <a:pPr algn="ctr"/>
            <a:r>
              <a:rPr lang="en-US" sz="1200" dirty="0">
                <a:solidFill>
                  <a:schemeClr val="tx1"/>
                </a:solidFill>
              </a:rPr>
              <a:t>(PacBio &amp; Oxford Nanopore)</a:t>
            </a:r>
          </a:p>
        </p:txBody>
      </p:sp>
      <p:sp>
        <p:nvSpPr>
          <p:cNvPr id="40" name="Rounded Rectangle 39">
            <a:extLst>
              <a:ext uri="{FF2B5EF4-FFF2-40B4-BE49-F238E27FC236}">
                <a16:creationId xmlns:a16="http://schemas.microsoft.com/office/drawing/2014/main" id="{51E6DDD6-968C-2E42-9DFD-AA8DA0DB0C9F}"/>
              </a:ext>
            </a:extLst>
          </p:cNvPr>
          <p:cNvSpPr/>
          <p:nvPr/>
        </p:nvSpPr>
        <p:spPr>
          <a:xfrm>
            <a:off x="4003482"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1" name="Rounded Rectangle 40">
            <a:extLst>
              <a:ext uri="{FF2B5EF4-FFF2-40B4-BE49-F238E27FC236}">
                <a16:creationId xmlns:a16="http://schemas.microsoft.com/office/drawing/2014/main" id="{0801E721-11A1-AE4A-AA4E-F2D1A8EADDB6}"/>
              </a:ext>
            </a:extLst>
          </p:cNvPr>
          <p:cNvSpPr/>
          <p:nvPr/>
        </p:nvSpPr>
        <p:spPr>
          <a:xfrm>
            <a:off x="4095909" y="2575154"/>
            <a:ext cx="952182" cy="350174"/>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Supernova</a:t>
            </a:r>
          </a:p>
        </p:txBody>
      </p:sp>
      <p:sp>
        <p:nvSpPr>
          <p:cNvPr id="42" name="Rounded Rectangle 41">
            <a:extLst>
              <a:ext uri="{FF2B5EF4-FFF2-40B4-BE49-F238E27FC236}">
                <a16:creationId xmlns:a16="http://schemas.microsoft.com/office/drawing/2014/main" id="{8222C154-8130-8246-9152-3102D424CBE3}"/>
              </a:ext>
            </a:extLst>
          </p:cNvPr>
          <p:cNvSpPr/>
          <p:nvPr/>
        </p:nvSpPr>
        <p:spPr>
          <a:xfrm>
            <a:off x="4095909" y="30374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FALCON</a:t>
            </a:r>
          </a:p>
        </p:txBody>
      </p:sp>
      <p:sp>
        <p:nvSpPr>
          <p:cNvPr id="43" name="Rounded Rectangle 42">
            <a:extLst>
              <a:ext uri="{FF2B5EF4-FFF2-40B4-BE49-F238E27FC236}">
                <a16:creationId xmlns:a16="http://schemas.microsoft.com/office/drawing/2014/main" id="{A8296259-D204-6545-8C44-5ACFDD2F3131}"/>
              </a:ext>
            </a:extLst>
          </p:cNvPr>
          <p:cNvSpPr/>
          <p:nvPr/>
        </p:nvSpPr>
        <p:spPr>
          <a:xfrm>
            <a:off x="4095908" y="353996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Canu</a:t>
            </a:r>
            <a:endParaRPr lang="en-US" sz="1200" dirty="0">
              <a:solidFill>
                <a:schemeClr val="tx1"/>
              </a:solidFill>
            </a:endParaRPr>
          </a:p>
        </p:txBody>
      </p:sp>
      <p:sp>
        <p:nvSpPr>
          <p:cNvPr id="44" name="Rounded Rectangle 43">
            <a:extLst>
              <a:ext uri="{FF2B5EF4-FFF2-40B4-BE49-F238E27FC236}">
                <a16:creationId xmlns:a16="http://schemas.microsoft.com/office/drawing/2014/main" id="{CA4A0E2D-D008-D74B-9F40-4FCE7E4DFC1D}"/>
              </a:ext>
            </a:extLst>
          </p:cNvPr>
          <p:cNvSpPr/>
          <p:nvPr/>
        </p:nvSpPr>
        <p:spPr>
          <a:xfrm>
            <a:off x="6704245"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Re-Assembly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5" name="Rounded Rectangle 44">
            <a:extLst>
              <a:ext uri="{FF2B5EF4-FFF2-40B4-BE49-F238E27FC236}">
                <a16:creationId xmlns:a16="http://schemas.microsoft.com/office/drawing/2014/main" id="{55571C12-C760-F242-9FCA-3B2844D49822}"/>
              </a:ext>
            </a:extLst>
          </p:cNvPr>
          <p:cNvSpPr/>
          <p:nvPr/>
        </p:nvSpPr>
        <p:spPr>
          <a:xfrm>
            <a:off x="6787431" y="261964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Tigmint</a:t>
            </a:r>
            <a:endParaRPr lang="en-US" sz="1200" dirty="0">
              <a:solidFill>
                <a:schemeClr val="tx1"/>
              </a:solidFill>
            </a:endParaRPr>
          </a:p>
        </p:txBody>
      </p:sp>
      <p:sp>
        <p:nvSpPr>
          <p:cNvPr id="46" name="Rounded Rectangle 45">
            <a:extLst>
              <a:ext uri="{FF2B5EF4-FFF2-40B4-BE49-F238E27FC236}">
                <a16:creationId xmlns:a16="http://schemas.microsoft.com/office/drawing/2014/main" id="{B47D1412-24A9-9D4F-93B6-4773B4FF6BE0}"/>
              </a:ext>
            </a:extLst>
          </p:cNvPr>
          <p:cNvSpPr/>
          <p:nvPr/>
        </p:nvSpPr>
        <p:spPr>
          <a:xfrm>
            <a:off x="6787431" y="308195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miniasm</a:t>
            </a:r>
            <a:endParaRPr lang="en-US" sz="1200" dirty="0">
              <a:solidFill>
                <a:schemeClr val="tx1"/>
              </a:solidFill>
            </a:endParaRPr>
          </a:p>
        </p:txBody>
      </p:sp>
      <p:sp>
        <p:nvSpPr>
          <p:cNvPr id="47" name="Rounded Rectangle 46">
            <a:extLst>
              <a:ext uri="{FF2B5EF4-FFF2-40B4-BE49-F238E27FC236}">
                <a16:creationId xmlns:a16="http://schemas.microsoft.com/office/drawing/2014/main" id="{3D86FD62-C805-B64F-AC5C-0FE13D862B11}"/>
              </a:ext>
            </a:extLst>
          </p:cNvPr>
          <p:cNvSpPr/>
          <p:nvPr/>
        </p:nvSpPr>
        <p:spPr>
          <a:xfrm>
            <a:off x="6787430" y="353421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ARCS</a:t>
            </a:r>
          </a:p>
        </p:txBody>
      </p:sp>
      <p:sp>
        <p:nvSpPr>
          <p:cNvPr id="48" name="Rounded Rectangle 47">
            <a:extLst>
              <a:ext uri="{FF2B5EF4-FFF2-40B4-BE49-F238E27FC236}">
                <a16:creationId xmlns:a16="http://schemas.microsoft.com/office/drawing/2014/main" id="{60D7D427-FF98-A041-96D3-9B6ED50EBB06}"/>
              </a:ext>
            </a:extLst>
          </p:cNvPr>
          <p:cNvSpPr/>
          <p:nvPr/>
        </p:nvSpPr>
        <p:spPr>
          <a:xfrm>
            <a:off x="6787429" y="4006570"/>
            <a:ext cx="952182" cy="350174"/>
          </a:xfrm>
          <a:prstGeom prst="roundRect">
            <a:avLst/>
          </a:prstGeom>
          <a:solidFill>
            <a:schemeClr val="accent5">
              <a:lumMod val="40000"/>
              <a:lumOff val="60000"/>
              <a:alpha val="84314"/>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Lachesis</a:t>
            </a:r>
          </a:p>
        </p:txBody>
      </p:sp>
      <p:sp>
        <p:nvSpPr>
          <p:cNvPr id="49" name="Rounded Rectangle 48">
            <a:extLst>
              <a:ext uri="{FF2B5EF4-FFF2-40B4-BE49-F238E27FC236}">
                <a16:creationId xmlns:a16="http://schemas.microsoft.com/office/drawing/2014/main" id="{DA9BC0B2-6F78-C342-940E-EC66175E56BE}"/>
              </a:ext>
            </a:extLst>
          </p:cNvPr>
          <p:cNvSpPr/>
          <p:nvPr/>
        </p:nvSpPr>
        <p:spPr>
          <a:xfrm>
            <a:off x="5351697"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50" name="Rounded Rectangle 49">
            <a:extLst>
              <a:ext uri="{FF2B5EF4-FFF2-40B4-BE49-F238E27FC236}">
                <a16:creationId xmlns:a16="http://schemas.microsoft.com/office/drawing/2014/main" id="{100D5FCE-2D19-3245-B761-8A6E56464250}"/>
              </a:ext>
            </a:extLst>
          </p:cNvPr>
          <p:cNvSpPr/>
          <p:nvPr/>
        </p:nvSpPr>
        <p:spPr>
          <a:xfrm>
            <a:off x="5434883" y="256940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10X</a:t>
            </a:r>
          </a:p>
        </p:txBody>
      </p:sp>
      <p:sp>
        <p:nvSpPr>
          <p:cNvPr id="51" name="Rounded Rectangle 50">
            <a:extLst>
              <a:ext uri="{FF2B5EF4-FFF2-40B4-BE49-F238E27FC236}">
                <a16:creationId xmlns:a16="http://schemas.microsoft.com/office/drawing/2014/main" id="{8F50DF8A-FAFC-0F48-8C40-A0E8D93C083E}"/>
              </a:ext>
            </a:extLst>
          </p:cNvPr>
          <p:cNvSpPr/>
          <p:nvPr/>
        </p:nvSpPr>
        <p:spPr>
          <a:xfrm>
            <a:off x="5434883" y="299152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PacBio</a:t>
            </a:r>
          </a:p>
        </p:txBody>
      </p:sp>
      <p:sp>
        <p:nvSpPr>
          <p:cNvPr id="52" name="Rounded Rectangle 51">
            <a:extLst>
              <a:ext uri="{FF2B5EF4-FFF2-40B4-BE49-F238E27FC236}">
                <a16:creationId xmlns:a16="http://schemas.microsoft.com/office/drawing/2014/main" id="{AE12E059-ED3E-E04E-82D7-016139742BC2}"/>
              </a:ext>
            </a:extLst>
          </p:cNvPr>
          <p:cNvSpPr/>
          <p:nvPr/>
        </p:nvSpPr>
        <p:spPr>
          <a:xfrm>
            <a:off x="5434882" y="341363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Oxford Nano</a:t>
            </a:r>
          </a:p>
        </p:txBody>
      </p:sp>
      <p:sp>
        <p:nvSpPr>
          <p:cNvPr id="53" name="Rounded Rectangle 52">
            <a:extLst>
              <a:ext uri="{FF2B5EF4-FFF2-40B4-BE49-F238E27FC236}">
                <a16:creationId xmlns:a16="http://schemas.microsoft.com/office/drawing/2014/main" id="{ADB37C0E-5AC2-6F42-80CA-64ABE253EF62}"/>
              </a:ext>
            </a:extLst>
          </p:cNvPr>
          <p:cNvSpPr/>
          <p:nvPr/>
        </p:nvSpPr>
        <p:spPr>
          <a:xfrm>
            <a:off x="5434881" y="4247727"/>
            <a:ext cx="952182" cy="350174"/>
          </a:xfrm>
          <a:prstGeom prst="roundRect">
            <a:avLst/>
          </a:prstGeom>
          <a:solidFill>
            <a:schemeClr val="accent5">
              <a:lumMod val="40000"/>
              <a:lumOff val="60000"/>
              <a:alpha val="84314"/>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Hi-C</a:t>
            </a:r>
          </a:p>
        </p:txBody>
      </p:sp>
      <p:sp>
        <p:nvSpPr>
          <p:cNvPr id="54" name="Right Arrow 53">
            <a:extLst>
              <a:ext uri="{FF2B5EF4-FFF2-40B4-BE49-F238E27FC236}">
                <a16:creationId xmlns:a16="http://schemas.microsoft.com/office/drawing/2014/main" id="{FC2B9283-EA9F-A640-BFA7-C20381AF8E40}"/>
              </a:ext>
            </a:extLst>
          </p:cNvPr>
          <p:cNvSpPr/>
          <p:nvPr/>
        </p:nvSpPr>
        <p:spPr>
          <a:xfrm>
            <a:off x="1244533"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ight Arrow 54">
            <a:extLst>
              <a:ext uri="{FF2B5EF4-FFF2-40B4-BE49-F238E27FC236}">
                <a16:creationId xmlns:a16="http://schemas.microsoft.com/office/drawing/2014/main" id="{01058EDC-7E22-5B45-B3AB-98F87BCF3CB1}"/>
              </a:ext>
            </a:extLst>
          </p:cNvPr>
          <p:cNvSpPr/>
          <p:nvPr/>
        </p:nvSpPr>
        <p:spPr>
          <a:xfrm>
            <a:off x="2414163"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ight Arrow 55">
            <a:extLst>
              <a:ext uri="{FF2B5EF4-FFF2-40B4-BE49-F238E27FC236}">
                <a16:creationId xmlns:a16="http://schemas.microsoft.com/office/drawing/2014/main" id="{1CDE88F5-5064-AE47-AF55-2866D9BA18B6}"/>
              </a:ext>
            </a:extLst>
          </p:cNvPr>
          <p:cNvSpPr/>
          <p:nvPr/>
        </p:nvSpPr>
        <p:spPr>
          <a:xfrm>
            <a:off x="3765097"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ight Arrow 56">
            <a:extLst>
              <a:ext uri="{FF2B5EF4-FFF2-40B4-BE49-F238E27FC236}">
                <a16:creationId xmlns:a16="http://schemas.microsoft.com/office/drawing/2014/main" id="{1BA9764F-20BB-0E46-A626-B0FFE20EB79C}"/>
              </a:ext>
            </a:extLst>
          </p:cNvPr>
          <p:cNvSpPr/>
          <p:nvPr/>
        </p:nvSpPr>
        <p:spPr>
          <a:xfrm>
            <a:off x="5127887"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ight Arrow 57">
            <a:extLst>
              <a:ext uri="{FF2B5EF4-FFF2-40B4-BE49-F238E27FC236}">
                <a16:creationId xmlns:a16="http://schemas.microsoft.com/office/drawing/2014/main" id="{B41E9869-4F83-AD40-8356-D335B06CDC37}"/>
              </a:ext>
            </a:extLst>
          </p:cNvPr>
          <p:cNvSpPr/>
          <p:nvPr/>
        </p:nvSpPr>
        <p:spPr>
          <a:xfrm>
            <a:off x="6465131"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ounded Rectangle 58">
            <a:extLst>
              <a:ext uri="{FF2B5EF4-FFF2-40B4-BE49-F238E27FC236}">
                <a16:creationId xmlns:a16="http://schemas.microsoft.com/office/drawing/2014/main" id="{A6C13D28-FBCF-8741-8E2A-BCB236F44001}"/>
              </a:ext>
            </a:extLst>
          </p:cNvPr>
          <p:cNvSpPr/>
          <p:nvPr/>
        </p:nvSpPr>
        <p:spPr>
          <a:xfrm>
            <a:off x="8044434" y="3047112"/>
            <a:ext cx="927165" cy="812508"/>
          </a:xfrm>
          <a:prstGeom prst="roundRect">
            <a:avLst/>
          </a:prstGeom>
          <a:solidFill>
            <a:schemeClr val="accent5">
              <a:lumMod val="40000"/>
              <a:lumOff val="60000"/>
              <a:alpha val="84314"/>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Genome!</a:t>
            </a:r>
          </a:p>
        </p:txBody>
      </p:sp>
      <p:sp>
        <p:nvSpPr>
          <p:cNvPr id="60" name="Right Arrow 59">
            <a:extLst>
              <a:ext uri="{FF2B5EF4-FFF2-40B4-BE49-F238E27FC236}">
                <a16:creationId xmlns:a16="http://schemas.microsoft.com/office/drawing/2014/main" id="{C3E88B79-73A3-4C43-AA19-664DC79E21F0}"/>
              </a:ext>
            </a:extLst>
          </p:cNvPr>
          <p:cNvSpPr/>
          <p:nvPr/>
        </p:nvSpPr>
        <p:spPr>
          <a:xfrm>
            <a:off x="7815550"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ounded Rectangle 60">
            <a:extLst>
              <a:ext uri="{FF2B5EF4-FFF2-40B4-BE49-F238E27FC236}">
                <a16:creationId xmlns:a16="http://schemas.microsoft.com/office/drawing/2014/main" id="{841D1386-FFA0-2A44-AD85-E931FBF32906}"/>
              </a:ext>
            </a:extLst>
          </p:cNvPr>
          <p:cNvSpPr/>
          <p:nvPr/>
        </p:nvSpPr>
        <p:spPr>
          <a:xfrm>
            <a:off x="5434881" y="3835706"/>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Illumina</a:t>
            </a:r>
          </a:p>
        </p:txBody>
      </p:sp>
      <p:sp>
        <p:nvSpPr>
          <p:cNvPr id="62" name="Rounded Rectangle 61">
            <a:extLst>
              <a:ext uri="{FF2B5EF4-FFF2-40B4-BE49-F238E27FC236}">
                <a16:creationId xmlns:a16="http://schemas.microsoft.com/office/drawing/2014/main" id="{C8AB3E1F-4E32-1343-BDB3-C563C77874A1}"/>
              </a:ext>
            </a:extLst>
          </p:cNvPr>
          <p:cNvSpPr/>
          <p:nvPr/>
        </p:nvSpPr>
        <p:spPr>
          <a:xfrm>
            <a:off x="4101616" y="40381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ABySS</a:t>
            </a:r>
            <a:endParaRPr lang="en-US" sz="1200" dirty="0">
              <a:solidFill>
                <a:schemeClr val="tx1"/>
              </a:solidFill>
            </a:endParaRPr>
          </a:p>
        </p:txBody>
      </p:sp>
    </p:spTree>
    <p:extLst>
      <p:ext uri="{BB962C8B-B14F-4D97-AF65-F5344CB8AC3E}">
        <p14:creationId xmlns:p14="http://schemas.microsoft.com/office/powerpoint/2010/main" val="2535874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DDA67-8B51-0D48-9F93-94E100BBA63E}"/>
              </a:ext>
            </a:extLst>
          </p:cNvPr>
          <p:cNvSpPr>
            <a:spLocks noGrp="1"/>
          </p:cNvSpPr>
          <p:nvPr>
            <p:ph type="title"/>
          </p:nvPr>
        </p:nvSpPr>
        <p:spPr/>
        <p:txBody>
          <a:bodyPr>
            <a:normAutofit/>
          </a:bodyPr>
          <a:lstStyle/>
          <a:p>
            <a:r>
              <a:rPr lang="en-US" sz="3200" dirty="0"/>
              <a:t>We assembled the linked-reads into a draft genome using supernova.</a:t>
            </a:r>
          </a:p>
        </p:txBody>
      </p:sp>
      <p:pic>
        <p:nvPicPr>
          <p:cNvPr id="4" name="Google Shape;195;p24">
            <a:extLst>
              <a:ext uri="{FF2B5EF4-FFF2-40B4-BE49-F238E27FC236}">
                <a16:creationId xmlns:a16="http://schemas.microsoft.com/office/drawing/2014/main" id="{293AC0D5-DBAE-D648-B83B-BFCF2E9968A4}"/>
              </a:ext>
            </a:extLst>
          </p:cNvPr>
          <p:cNvPicPr preferRelativeResize="0"/>
          <p:nvPr/>
        </p:nvPicPr>
        <p:blipFill>
          <a:blip r:embed="rId3">
            <a:alphaModFix/>
          </a:blip>
          <a:stretch>
            <a:fillRect/>
          </a:stretch>
        </p:blipFill>
        <p:spPr>
          <a:xfrm>
            <a:off x="628650" y="1690689"/>
            <a:ext cx="3079826" cy="1999476"/>
          </a:xfrm>
          <a:prstGeom prst="rect">
            <a:avLst/>
          </a:prstGeom>
          <a:noFill/>
          <a:ln>
            <a:noFill/>
          </a:ln>
        </p:spPr>
      </p:pic>
      <p:pic>
        <p:nvPicPr>
          <p:cNvPr id="5" name="Google Shape;214;p27">
            <a:extLst>
              <a:ext uri="{FF2B5EF4-FFF2-40B4-BE49-F238E27FC236}">
                <a16:creationId xmlns:a16="http://schemas.microsoft.com/office/drawing/2014/main" id="{2C6062E8-A0F5-3746-9CB8-EE0AE3F74112}"/>
              </a:ext>
            </a:extLst>
          </p:cNvPr>
          <p:cNvPicPr preferRelativeResize="0"/>
          <p:nvPr/>
        </p:nvPicPr>
        <p:blipFill>
          <a:blip r:embed="rId4">
            <a:alphaModFix/>
          </a:blip>
          <a:stretch>
            <a:fillRect/>
          </a:stretch>
        </p:blipFill>
        <p:spPr>
          <a:xfrm>
            <a:off x="3889819" y="4049662"/>
            <a:ext cx="4757796" cy="1833391"/>
          </a:xfrm>
          <a:prstGeom prst="rect">
            <a:avLst/>
          </a:prstGeom>
          <a:solidFill>
            <a:schemeClr val="bg1"/>
          </a:solidFill>
          <a:ln>
            <a:solidFill>
              <a:schemeClr val="accent1">
                <a:shade val="50000"/>
              </a:schemeClr>
            </a:solidFill>
          </a:ln>
          <a:effectLst>
            <a:outerShdw blurRad="50800" dist="50800" dir="5400000" algn="ctr" rotWithShape="0">
              <a:schemeClr val="bg1"/>
            </a:outerShdw>
          </a:effectLst>
        </p:spPr>
      </p:pic>
      <p:sp>
        <p:nvSpPr>
          <p:cNvPr id="6" name="Right Arrow 5">
            <a:extLst>
              <a:ext uri="{FF2B5EF4-FFF2-40B4-BE49-F238E27FC236}">
                <a16:creationId xmlns:a16="http://schemas.microsoft.com/office/drawing/2014/main" id="{86A1A7FE-AFB8-3D43-A1E2-FDFDA4B887CE}"/>
              </a:ext>
            </a:extLst>
          </p:cNvPr>
          <p:cNvSpPr/>
          <p:nvPr/>
        </p:nvSpPr>
        <p:spPr>
          <a:xfrm rot="5400000">
            <a:off x="6209602" y="3565889"/>
            <a:ext cx="347120" cy="228889"/>
          </a:xfrm>
          <a:prstGeom prst="rightArrow">
            <a:avLst>
              <a:gd name="adj1" fmla="val 31700"/>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oogle Shape;215;p27">
            <a:extLst>
              <a:ext uri="{FF2B5EF4-FFF2-40B4-BE49-F238E27FC236}">
                <a16:creationId xmlns:a16="http://schemas.microsoft.com/office/drawing/2014/main" id="{5DD30D0C-CA29-0A4F-A980-94536414BE82}"/>
              </a:ext>
            </a:extLst>
          </p:cNvPr>
          <p:cNvPicPr preferRelativeResize="0"/>
          <p:nvPr/>
        </p:nvPicPr>
        <p:blipFill>
          <a:blip r:embed="rId5">
            <a:alphaModFix/>
          </a:blip>
          <a:stretch>
            <a:fillRect/>
          </a:stretch>
        </p:blipFill>
        <p:spPr>
          <a:xfrm>
            <a:off x="4477734" y="2038008"/>
            <a:ext cx="3810859" cy="1462502"/>
          </a:xfrm>
          <a:prstGeom prst="rect">
            <a:avLst/>
          </a:prstGeom>
          <a:noFill/>
          <a:ln>
            <a:solidFill>
              <a:schemeClr val="tx1"/>
            </a:solidFill>
          </a:ln>
        </p:spPr>
      </p:pic>
      <p:sp>
        <p:nvSpPr>
          <p:cNvPr id="9" name="Google Shape;217;p27">
            <a:extLst>
              <a:ext uri="{FF2B5EF4-FFF2-40B4-BE49-F238E27FC236}">
                <a16:creationId xmlns:a16="http://schemas.microsoft.com/office/drawing/2014/main" id="{A51E4EC0-8DD0-8543-BD4B-4AF834B69EF3}"/>
              </a:ext>
            </a:extLst>
          </p:cNvPr>
          <p:cNvSpPr txBox="1"/>
          <p:nvPr/>
        </p:nvSpPr>
        <p:spPr>
          <a:xfrm>
            <a:off x="6636493" y="3536933"/>
            <a:ext cx="1652100" cy="31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Sort by barcode</a:t>
            </a:r>
            <a:endParaRPr dirty="0"/>
          </a:p>
        </p:txBody>
      </p:sp>
      <p:sp>
        <p:nvSpPr>
          <p:cNvPr id="10" name="Right Arrow 9">
            <a:extLst>
              <a:ext uri="{FF2B5EF4-FFF2-40B4-BE49-F238E27FC236}">
                <a16:creationId xmlns:a16="http://schemas.microsoft.com/office/drawing/2014/main" id="{68FF2DB8-CB2E-6A41-9BB7-EC3B8ACEE916}"/>
              </a:ext>
            </a:extLst>
          </p:cNvPr>
          <p:cNvSpPr/>
          <p:nvPr/>
        </p:nvSpPr>
        <p:spPr>
          <a:xfrm>
            <a:off x="3857025" y="2575982"/>
            <a:ext cx="347120" cy="228889"/>
          </a:xfrm>
          <a:prstGeom prst="rightArrow">
            <a:avLst>
              <a:gd name="adj1" fmla="val 31700"/>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028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E541B-DA1A-B044-A1F1-98C5991EFFB6}"/>
              </a:ext>
            </a:extLst>
          </p:cNvPr>
          <p:cNvSpPr>
            <a:spLocks noGrp="1"/>
          </p:cNvSpPr>
          <p:nvPr>
            <p:ph type="title"/>
          </p:nvPr>
        </p:nvSpPr>
        <p:spPr/>
        <p:txBody>
          <a:bodyPr>
            <a:normAutofit/>
          </a:bodyPr>
          <a:lstStyle/>
          <a:p>
            <a:r>
              <a:rPr lang="en-US" sz="3200" dirty="0"/>
              <a:t>We tested assembled reads for completeness using single copy orthologs.</a:t>
            </a:r>
          </a:p>
        </p:txBody>
      </p:sp>
      <p:pic>
        <p:nvPicPr>
          <p:cNvPr id="4" name="Picture 3">
            <a:extLst>
              <a:ext uri="{FF2B5EF4-FFF2-40B4-BE49-F238E27FC236}">
                <a16:creationId xmlns:a16="http://schemas.microsoft.com/office/drawing/2014/main" id="{DEBC6A85-970D-8146-AFAC-CC0BB75A8EEB}"/>
              </a:ext>
            </a:extLst>
          </p:cNvPr>
          <p:cNvPicPr>
            <a:picLocks noChangeAspect="1"/>
          </p:cNvPicPr>
          <p:nvPr/>
        </p:nvPicPr>
        <p:blipFill>
          <a:blip r:embed="rId3"/>
          <a:stretch>
            <a:fillRect/>
          </a:stretch>
        </p:blipFill>
        <p:spPr>
          <a:xfrm>
            <a:off x="5686551" y="2932930"/>
            <a:ext cx="1892300" cy="2209800"/>
          </a:xfrm>
          <a:prstGeom prst="rect">
            <a:avLst/>
          </a:prstGeom>
        </p:spPr>
      </p:pic>
      <p:pic>
        <p:nvPicPr>
          <p:cNvPr id="5" name="Picture 4">
            <a:extLst>
              <a:ext uri="{FF2B5EF4-FFF2-40B4-BE49-F238E27FC236}">
                <a16:creationId xmlns:a16="http://schemas.microsoft.com/office/drawing/2014/main" id="{226C4836-2E5E-9A48-B9AF-4A39E7EE0990}"/>
              </a:ext>
            </a:extLst>
          </p:cNvPr>
          <p:cNvPicPr>
            <a:picLocks noChangeAspect="1"/>
          </p:cNvPicPr>
          <p:nvPr/>
        </p:nvPicPr>
        <p:blipFill>
          <a:blip r:embed="rId4"/>
          <a:stretch>
            <a:fillRect/>
          </a:stretch>
        </p:blipFill>
        <p:spPr>
          <a:xfrm>
            <a:off x="1481328" y="1729323"/>
            <a:ext cx="6181344" cy="627851"/>
          </a:xfrm>
          <a:prstGeom prst="rect">
            <a:avLst/>
          </a:prstGeom>
        </p:spPr>
      </p:pic>
      <p:grpSp>
        <p:nvGrpSpPr>
          <p:cNvPr id="3" name="Group 2">
            <a:extLst>
              <a:ext uri="{FF2B5EF4-FFF2-40B4-BE49-F238E27FC236}">
                <a16:creationId xmlns:a16="http://schemas.microsoft.com/office/drawing/2014/main" id="{004E23E4-27FE-724E-BCDE-C880E95898FD}"/>
              </a:ext>
            </a:extLst>
          </p:cNvPr>
          <p:cNvGrpSpPr/>
          <p:nvPr/>
        </p:nvGrpSpPr>
        <p:grpSpPr>
          <a:xfrm>
            <a:off x="779557" y="2796712"/>
            <a:ext cx="3616981" cy="3163725"/>
            <a:chOff x="1874256" y="2776392"/>
            <a:chExt cx="3616981" cy="3163725"/>
          </a:xfrm>
        </p:grpSpPr>
        <p:pic>
          <p:nvPicPr>
            <p:cNvPr id="7" name="Picture 6">
              <a:extLst>
                <a:ext uri="{FF2B5EF4-FFF2-40B4-BE49-F238E27FC236}">
                  <a16:creationId xmlns:a16="http://schemas.microsoft.com/office/drawing/2014/main" id="{224931BD-03B3-664A-B2F3-706D9EB1AA0A}"/>
                </a:ext>
              </a:extLst>
            </p:cNvPr>
            <p:cNvPicPr>
              <a:picLocks noChangeAspect="1"/>
            </p:cNvPicPr>
            <p:nvPr/>
          </p:nvPicPr>
          <p:blipFill>
            <a:blip r:embed="rId5"/>
            <a:stretch>
              <a:fillRect/>
            </a:stretch>
          </p:blipFill>
          <p:spPr>
            <a:xfrm>
              <a:off x="1874256" y="2776392"/>
              <a:ext cx="3616981" cy="3163725"/>
            </a:xfrm>
            <a:prstGeom prst="rect">
              <a:avLst/>
            </a:prstGeom>
          </p:spPr>
        </p:pic>
        <p:sp>
          <p:nvSpPr>
            <p:cNvPr id="8" name="Rectangle 7">
              <a:extLst>
                <a:ext uri="{FF2B5EF4-FFF2-40B4-BE49-F238E27FC236}">
                  <a16:creationId xmlns:a16="http://schemas.microsoft.com/office/drawing/2014/main" id="{11AE63C2-1F43-E54E-AAE4-340119137A9C}"/>
                </a:ext>
              </a:extLst>
            </p:cNvPr>
            <p:cNvSpPr/>
            <p:nvPr/>
          </p:nvSpPr>
          <p:spPr>
            <a:xfrm>
              <a:off x="3534500" y="5330321"/>
              <a:ext cx="1671484" cy="4018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C13D5F4-A466-F942-A574-852211295896}"/>
                </a:ext>
              </a:extLst>
            </p:cNvPr>
            <p:cNvSpPr/>
            <p:nvPr/>
          </p:nvSpPr>
          <p:spPr>
            <a:xfrm>
              <a:off x="1950456" y="4358254"/>
              <a:ext cx="474089" cy="3723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2BA2FE2-E544-D047-A706-7D5E0275CFE8}"/>
                </a:ext>
              </a:extLst>
            </p:cNvPr>
            <p:cNvSpPr txBox="1"/>
            <p:nvPr/>
          </p:nvSpPr>
          <p:spPr>
            <a:xfrm>
              <a:off x="3682746" y="4953133"/>
              <a:ext cx="785793" cy="338554"/>
            </a:xfrm>
            <a:prstGeom prst="rect">
              <a:avLst/>
            </a:prstGeom>
            <a:noFill/>
          </p:spPr>
          <p:txBody>
            <a:bodyPr wrap="none" rtlCol="0">
              <a:spAutoFit/>
            </a:bodyPr>
            <a:lstStyle/>
            <a:p>
              <a:r>
                <a:rPr lang="en-US" sz="1600" dirty="0">
                  <a:solidFill>
                    <a:schemeClr val="accent1">
                      <a:lumMod val="75000"/>
                    </a:schemeClr>
                  </a:solidFill>
                </a:rPr>
                <a:t>Gene B</a:t>
              </a:r>
            </a:p>
          </p:txBody>
        </p:sp>
        <p:sp>
          <p:nvSpPr>
            <p:cNvPr id="11" name="TextBox 10">
              <a:extLst>
                <a:ext uri="{FF2B5EF4-FFF2-40B4-BE49-F238E27FC236}">
                  <a16:creationId xmlns:a16="http://schemas.microsoft.com/office/drawing/2014/main" id="{CCCA8B16-BE1D-D94C-BB8E-AD3BB708B575}"/>
                </a:ext>
              </a:extLst>
            </p:cNvPr>
            <p:cNvSpPr txBox="1"/>
            <p:nvPr/>
          </p:nvSpPr>
          <p:spPr>
            <a:xfrm>
              <a:off x="2424545" y="4959481"/>
              <a:ext cx="792205" cy="338554"/>
            </a:xfrm>
            <a:prstGeom prst="rect">
              <a:avLst/>
            </a:prstGeom>
            <a:noFill/>
          </p:spPr>
          <p:txBody>
            <a:bodyPr wrap="none" rtlCol="0">
              <a:spAutoFit/>
            </a:bodyPr>
            <a:lstStyle/>
            <a:p>
              <a:r>
                <a:rPr lang="en-US" sz="1600" dirty="0">
                  <a:solidFill>
                    <a:srgbClr val="FF0000"/>
                  </a:solidFill>
                </a:rPr>
                <a:t>Gene A</a:t>
              </a:r>
            </a:p>
          </p:txBody>
        </p:sp>
        <p:sp>
          <p:nvSpPr>
            <p:cNvPr id="12" name="TextBox 11">
              <a:extLst>
                <a:ext uri="{FF2B5EF4-FFF2-40B4-BE49-F238E27FC236}">
                  <a16:creationId xmlns:a16="http://schemas.microsoft.com/office/drawing/2014/main" id="{0C59E3F3-9E55-BC42-B399-27490AAFFA88}"/>
                </a:ext>
              </a:extLst>
            </p:cNvPr>
            <p:cNvSpPr txBox="1"/>
            <p:nvPr/>
          </p:nvSpPr>
          <p:spPr>
            <a:xfrm>
              <a:off x="4186967" y="4539541"/>
              <a:ext cx="1049967" cy="338554"/>
            </a:xfrm>
            <a:prstGeom prst="rect">
              <a:avLst/>
            </a:prstGeom>
            <a:solidFill>
              <a:schemeClr val="bg1"/>
            </a:solidFill>
          </p:spPr>
          <p:txBody>
            <a:bodyPr wrap="none" rtlCol="0">
              <a:spAutoFit/>
            </a:bodyPr>
            <a:lstStyle/>
            <a:p>
              <a:r>
                <a:rPr lang="en-US" sz="1600" dirty="0"/>
                <a:t>Speciation</a:t>
              </a:r>
            </a:p>
          </p:txBody>
        </p:sp>
      </p:grpSp>
      <p:sp>
        <p:nvSpPr>
          <p:cNvPr id="13" name="TextBox 12">
            <a:extLst>
              <a:ext uri="{FF2B5EF4-FFF2-40B4-BE49-F238E27FC236}">
                <a16:creationId xmlns:a16="http://schemas.microsoft.com/office/drawing/2014/main" id="{F9B1AE7B-5CA5-4F4D-A41B-B8886BC979FC}"/>
              </a:ext>
            </a:extLst>
          </p:cNvPr>
          <p:cNvSpPr txBox="1"/>
          <p:nvPr/>
        </p:nvSpPr>
        <p:spPr>
          <a:xfrm>
            <a:off x="5730240" y="5608320"/>
            <a:ext cx="2086918" cy="369332"/>
          </a:xfrm>
          <a:prstGeom prst="rect">
            <a:avLst/>
          </a:prstGeom>
          <a:noFill/>
        </p:spPr>
        <p:txBody>
          <a:bodyPr wrap="none" rtlCol="0">
            <a:spAutoFit/>
          </a:bodyPr>
          <a:lstStyle/>
          <a:p>
            <a:r>
              <a:rPr lang="en-US" dirty="0"/>
              <a:t>4584 BUSCO Groups</a:t>
            </a:r>
          </a:p>
        </p:txBody>
      </p:sp>
    </p:spTree>
    <p:extLst>
      <p:ext uri="{BB962C8B-B14F-4D97-AF65-F5344CB8AC3E}">
        <p14:creationId xmlns:p14="http://schemas.microsoft.com/office/powerpoint/2010/main" val="1918155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8613-7A3D-4E48-9646-48058C19CB85}"/>
              </a:ext>
            </a:extLst>
          </p:cNvPr>
          <p:cNvSpPr>
            <a:spLocks noGrp="1"/>
          </p:cNvSpPr>
          <p:nvPr>
            <p:ph type="title"/>
          </p:nvPr>
        </p:nvSpPr>
        <p:spPr/>
        <p:txBody>
          <a:bodyPr>
            <a:normAutofit/>
          </a:bodyPr>
          <a:lstStyle/>
          <a:p>
            <a:r>
              <a:rPr lang="en-US" sz="3200" dirty="0"/>
              <a:t>The linked-read assembly is much better than previous RAD-</a:t>
            </a:r>
            <a:r>
              <a:rPr lang="en-US" sz="3200" dirty="0" err="1"/>
              <a:t>seq</a:t>
            </a:r>
            <a:r>
              <a:rPr lang="en-US" sz="3200" dirty="0"/>
              <a:t> derived assemblies.</a:t>
            </a:r>
          </a:p>
        </p:txBody>
      </p:sp>
      <p:graphicFrame>
        <p:nvGraphicFramePr>
          <p:cNvPr id="4" name="Content Placeholder 3">
            <a:extLst>
              <a:ext uri="{FF2B5EF4-FFF2-40B4-BE49-F238E27FC236}">
                <a16:creationId xmlns:a16="http://schemas.microsoft.com/office/drawing/2014/main" id="{B148BDA2-D949-C745-920F-7450A987AA52}"/>
              </a:ext>
            </a:extLst>
          </p:cNvPr>
          <p:cNvGraphicFramePr>
            <a:graphicFrameLocks noGrp="1"/>
          </p:cNvGraphicFramePr>
          <p:nvPr>
            <p:ph idx="1"/>
            <p:extLst>
              <p:ext uri="{D42A27DB-BD31-4B8C-83A1-F6EECF244321}">
                <p14:modId xmlns:p14="http://schemas.microsoft.com/office/powerpoint/2010/main" val="3162732367"/>
              </p:ext>
            </p:extLst>
          </p:nvPr>
        </p:nvGraphicFramePr>
        <p:xfrm>
          <a:off x="1417320" y="2570583"/>
          <a:ext cx="6309360" cy="1299845"/>
        </p:xfrm>
        <a:graphic>
          <a:graphicData uri="http://schemas.openxmlformats.org/drawingml/2006/table">
            <a:tbl>
              <a:tblPr firstRow="1" bandRow="1">
                <a:tableStyleId>{073A0DAA-6AF3-43AB-8588-CEC1D06C72B9}</a:tableStyleId>
              </a:tblPr>
              <a:tblGrid>
                <a:gridCol w="1577340">
                  <a:extLst>
                    <a:ext uri="{9D8B030D-6E8A-4147-A177-3AD203B41FA5}">
                      <a16:colId xmlns:a16="http://schemas.microsoft.com/office/drawing/2014/main" val="469308603"/>
                    </a:ext>
                  </a:extLst>
                </a:gridCol>
                <a:gridCol w="1577340">
                  <a:extLst>
                    <a:ext uri="{9D8B030D-6E8A-4147-A177-3AD203B41FA5}">
                      <a16:colId xmlns:a16="http://schemas.microsoft.com/office/drawing/2014/main" val="719492734"/>
                    </a:ext>
                  </a:extLst>
                </a:gridCol>
                <a:gridCol w="1577340">
                  <a:extLst>
                    <a:ext uri="{9D8B030D-6E8A-4147-A177-3AD203B41FA5}">
                      <a16:colId xmlns:a16="http://schemas.microsoft.com/office/drawing/2014/main" val="1719880550"/>
                    </a:ext>
                  </a:extLst>
                </a:gridCol>
                <a:gridCol w="1577340">
                  <a:extLst>
                    <a:ext uri="{9D8B030D-6E8A-4147-A177-3AD203B41FA5}">
                      <a16:colId xmlns:a16="http://schemas.microsoft.com/office/drawing/2014/main" val="3023924144"/>
                    </a:ext>
                  </a:extLst>
                </a:gridCol>
              </a:tblGrid>
              <a:tr h="370840">
                <a:tc>
                  <a:txBody>
                    <a:bodyPr/>
                    <a:lstStyle/>
                    <a:p>
                      <a:pPr algn="ctr"/>
                      <a:r>
                        <a:rPr lang="en-US" dirty="0"/>
                        <a:t>Assembly</a:t>
                      </a:r>
                    </a:p>
                  </a:txBody>
                  <a:tcPr/>
                </a:tc>
                <a:tc>
                  <a:txBody>
                    <a:bodyPr/>
                    <a:lstStyle/>
                    <a:p>
                      <a:pPr algn="ctr" fontAlgn="b"/>
                      <a:r>
                        <a:rPr lang="en-US" sz="1800" b="0" i="0" u="none" strike="noStrike" dirty="0">
                          <a:solidFill>
                            <a:schemeClr val="bg1"/>
                          </a:solidFill>
                          <a:effectLst/>
                          <a:latin typeface="Calibri" panose="020F0502020204030204" pitchFamily="34" charset="0"/>
                        </a:rPr>
                        <a:t>BUSCO Complete Genes</a:t>
                      </a:r>
                    </a:p>
                  </a:txBody>
                  <a:tcPr marL="9525" marR="9525" marT="9525" marB="0" anchor="b"/>
                </a:tc>
                <a:tc>
                  <a:txBody>
                    <a:bodyPr/>
                    <a:lstStyle/>
                    <a:p>
                      <a:pPr algn="ctr" fontAlgn="b"/>
                      <a:r>
                        <a:rPr lang="en-US" sz="1800" b="0" i="0" u="none" strike="noStrike" dirty="0">
                          <a:solidFill>
                            <a:schemeClr val="bg1"/>
                          </a:solidFill>
                          <a:effectLst/>
                          <a:latin typeface="Calibri" panose="020F0502020204030204" pitchFamily="34" charset="0"/>
                        </a:rPr>
                        <a:t>BUSCO Fragmented</a:t>
                      </a:r>
                    </a:p>
                  </a:txBody>
                  <a:tcPr marL="9525" marR="9525" marT="9525" marB="0" anchor="b"/>
                </a:tc>
                <a:tc>
                  <a:txBody>
                    <a:bodyPr/>
                    <a:lstStyle/>
                    <a:p>
                      <a:pPr algn="ctr" fontAlgn="b"/>
                      <a:r>
                        <a:rPr lang="en-US" sz="1800" b="0" i="0" u="none" strike="noStrike" dirty="0">
                          <a:solidFill>
                            <a:schemeClr val="bg1"/>
                          </a:solidFill>
                          <a:effectLst/>
                          <a:latin typeface="Calibri" panose="020F0502020204030204" pitchFamily="34" charset="0"/>
                        </a:rPr>
                        <a:t>Total Surveyed</a:t>
                      </a:r>
                    </a:p>
                  </a:txBody>
                  <a:tcPr marL="9525" marR="9525" marT="9525" marB="0" anchor="b"/>
                </a:tc>
                <a:extLst>
                  <a:ext uri="{0D108BD9-81ED-4DB2-BD59-A6C34878D82A}">
                    <a16:rowId xmlns:a16="http://schemas.microsoft.com/office/drawing/2014/main" val="54206777"/>
                  </a:ext>
                </a:extLst>
              </a:tr>
              <a:tr h="370840">
                <a:tc>
                  <a:txBody>
                    <a:bodyPr/>
                    <a:lstStyle/>
                    <a:p>
                      <a:pPr algn="ctr"/>
                      <a:r>
                        <a:rPr lang="en-US" dirty="0"/>
                        <a:t>RAD-</a:t>
                      </a:r>
                      <a:r>
                        <a:rPr lang="en-US" dirty="0" err="1"/>
                        <a:t>seq</a:t>
                      </a:r>
                      <a:endParaRPr lang="en-US" dirty="0"/>
                    </a:p>
                  </a:txBody>
                  <a:tcPr/>
                </a:tc>
                <a:tc>
                  <a:txBody>
                    <a:bodyPr/>
                    <a:lstStyle/>
                    <a:p>
                      <a:pPr algn="ctr"/>
                      <a:r>
                        <a:rPr lang="en-US" dirty="0"/>
                        <a:t>0%</a:t>
                      </a:r>
                    </a:p>
                  </a:txBody>
                  <a:tcPr/>
                </a:tc>
                <a:tc>
                  <a:txBody>
                    <a:bodyPr/>
                    <a:lstStyle/>
                    <a:p>
                      <a:pPr algn="ctr"/>
                      <a:r>
                        <a:rPr lang="en-US" dirty="0"/>
                        <a:t>0.7%</a:t>
                      </a:r>
                    </a:p>
                  </a:txBody>
                  <a:tcPr/>
                </a:tc>
                <a:tc>
                  <a:txBody>
                    <a:bodyPr/>
                    <a:lstStyle/>
                    <a:p>
                      <a:pPr algn="ctr"/>
                      <a:r>
                        <a:rPr lang="en-US" dirty="0"/>
                        <a:t>0.7%</a:t>
                      </a:r>
                    </a:p>
                  </a:txBody>
                  <a:tcPr/>
                </a:tc>
                <a:extLst>
                  <a:ext uri="{0D108BD9-81ED-4DB2-BD59-A6C34878D82A}">
                    <a16:rowId xmlns:a16="http://schemas.microsoft.com/office/drawing/2014/main" val="257953227"/>
                  </a:ext>
                </a:extLst>
              </a:tr>
              <a:tr h="370840">
                <a:tc>
                  <a:txBody>
                    <a:bodyPr/>
                    <a:lstStyle/>
                    <a:p>
                      <a:pPr algn="ctr"/>
                      <a:r>
                        <a:rPr lang="en-US" dirty="0"/>
                        <a:t>Linked Read</a:t>
                      </a:r>
                    </a:p>
                  </a:txBody>
                  <a:tcPr/>
                </a:tc>
                <a:tc>
                  <a:txBody>
                    <a:bodyPr/>
                    <a:lstStyle/>
                    <a:p>
                      <a:pPr algn="ctr"/>
                      <a:r>
                        <a:rPr lang="en-US" dirty="0"/>
                        <a:t>87.8%</a:t>
                      </a:r>
                    </a:p>
                  </a:txBody>
                  <a:tcPr/>
                </a:tc>
                <a:tc>
                  <a:txBody>
                    <a:bodyPr/>
                    <a:lstStyle/>
                    <a:p>
                      <a:pPr algn="ctr"/>
                      <a:r>
                        <a:rPr lang="en-US" dirty="0"/>
                        <a:t>5.8%</a:t>
                      </a:r>
                    </a:p>
                  </a:txBody>
                  <a:tcPr/>
                </a:tc>
                <a:tc>
                  <a:txBody>
                    <a:bodyPr/>
                    <a:lstStyle/>
                    <a:p>
                      <a:pPr algn="ctr"/>
                      <a:r>
                        <a:rPr lang="en-US" dirty="0"/>
                        <a:t>93.6%</a:t>
                      </a:r>
                    </a:p>
                  </a:txBody>
                  <a:tcPr/>
                </a:tc>
                <a:extLst>
                  <a:ext uri="{0D108BD9-81ED-4DB2-BD59-A6C34878D82A}">
                    <a16:rowId xmlns:a16="http://schemas.microsoft.com/office/drawing/2014/main" val="873574719"/>
                  </a:ext>
                </a:extLst>
              </a:tr>
            </a:tbl>
          </a:graphicData>
        </a:graphic>
      </p:graphicFrame>
    </p:spTree>
    <p:extLst>
      <p:ext uri="{BB962C8B-B14F-4D97-AF65-F5344CB8AC3E}">
        <p14:creationId xmlns:p14="http://schemas.microsoft.com/office/powerpoint/2010/main" val="35777065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CF98C-DA66-AC4B-8DF9-FFC7D1D3948D}"/>
              </a:ext>
            </a:extLst>
          </p:cNvPr>
          <p:cNvSpPr>
            <a:spLocks noGrp="1"/>
          </p:cNvSpPr>
          <p:nvPr>
            <p:ph type="title"/>
          </p:nvPr>
        </p:nvSpPr>
        <p:spPr/>
        <p:txBody>
          <a:bodyPr>
            <a:normAutofit/>
          </a:bodyPr>
          <a:lstStyle/>
          <a:p>
            <a:r>
              <a:rPr lang="en-US" sz="3200" dirty="0"/>
              <a:t>Assessing genome completeness with N50</a:t>
            </a:r>
          </a:p>
        </p:txBody>
      </p:sp>
      <p:sp>
        <p:nvSpPr>
          <p:cNvPr id="3" name="Content Placeholder 2">
            <a:extLst>
              <a:ext uri="{FF2B5EF4-FFF2-40B4-BE49-F238E27FC236}">
                <a16:creationId xmlns:a16="http://schemas.microsoft.com/office/drawing/2014/main" id="{AF77F9E2-C51E-E844-BB45-37B33578D271}"/>
              </a:ext>
            </a:extLst>
          </p:cNvPr>
          <p:cNvSpPr>
            <a:spLocks noGrp="1"/>
          </p:cNvSpPr>
          <p:nvPr>
            <p:ph idx="1"/>
          </p:nvPr>
        </p:nvSpPr>
        <p:spPr/>
        <p:txBody>
          <a:bodyPr>
            <a:normAutofit/>
          </a:bodyPr>
          <a:lstStyle/>
          <a:p>
            <a:pPr marL="0" indent="0">
              <a:buNone/>
            </a:pPr>
            <a:r>
              <a:rPr lang="en-US" sz="2100" b="1" dirty="0"/>
              <a:t>N50</a:t>
            </a:r>
            <a:r>
              <a:rPr lang="en-US" sz="2100" dirty="0"/>
              <a:t>: The minimum contig/scaffold length to cover 50% of the genome. </a:t>
            </a:r>
          </a:p>
        </p:txBody>
      </p:sp>
      <p:sp>
        <p:nvSpPr>
          <p:cNvPr id="7" name="TextBox 6">
            <a:extLst>
              <a:ext uri="{FF2B5EF4-FFF2-40B4-BE49-F238E27FC236}">
                <a16:creationId xmlns:a16="http://schemas.microsoft.com/office/drawing/2014/main" id="{48313BCE-5D6D-5F4D-90D8-586CD4E67FB8}"/>
              </a:ext>
            </a:extLst>
          </p:cNvPr>
          <p:cNvSpPr txBox="1"/>
          <p:nvPr/>
        </p:nvSpPr>
        <p:spPr>
          <a:xfrm>
            <a:off x="628650" y="2450068"/>
            <a:ext cx="7886700" cy="369332"/>
          </a:xfrm>
          <a:prstGeom prst="rect">
            <a:avLst/>
          </a:prstGeom>
          <a:solidFill>
            <a:schemeClr val="accent1"/>
          </a:solidFill>
        </p:spPr>
        <p:txBody>
          <a:bodyPr wrap="square" rtlCol="0">
            <a:spAutoFit/>
          </a:bodyPr>
          <a:lstStyle/>
          <a:p>
            <a:r>
              <a:rPr lang="en-US" dirty="0">
                <a:solidFill>
                  <a:schemeClr val="bg1"/>
                </a:solidFill>
              </a:rPr>
              <a:t>  Genome </a:t>
            </a:r>
          </a:p>
        </p:txBody>
      </p:sp>
      <p:sp>
        <p:nvSpPr>
          <p:cNvPr id="8" name="TextBox 7">
            <a:extLst>
              <a:ext uri="{FF2B5EF4-FFF2-40B4-BE49-F238E27FC236}">
                <a16:creationId xmlns:a16="http://schemas.microsoft.com/office/drawing/2014/main" id="{85DDB4A8-9481-0B41-BC28-703289FE0DE5}"/>
              </a:ext>
            </a:extLst>
          </p:cNvPr>
          <p:cNvSpPr txBox="1"/>
          <p:nvPr/>
        </p:nvSpPr>
        <p:spPr>
          <a:xfrm>
            <a:off x="628650" y="3059668"/>
            <a:ext cx="1972882" cy="369332"/>
          </a:xfrm>
          <a:prstGeom prst="rect">
            <a:avLst/>
          </a:prstGeom>
          <a:solidFill>
            <a:schemeClr val="accent2">
              <a:lumMod val="75000"/>
            </a:schemeClr>
          </a:solidFill>
        </p:spPr>
        <p:txBody>
          <a:bodyPr wrap="square" rtlCol="0">
            <a:spAutoFit/>
          </a:bodyPr>
          <a:lstStyle/>
          <a:p>
            <a:r>
              <a:rPr lang="en-US" dirty="0"/>
              <a:t>  </a:t>
            </a:r>
            <a:r>
              <a:rPr lang="en-US" dirty="0">
                <a:solidFill>
                  <a:schemeClr val="bg1"/>
                </a:solidFill>
              </a:rPr>
              <a:t>Assembly</a:t>
            </a:r>
          </a:p>
        </p:txBody>
      </p:sp>
      <p:sp>
        <p:nvSpPr>
          <p:cNvPr id="9" name="TextBox 8">
            <a:extLst>
              <a:ext uri="{FF2B5EF4-FFF2-40B4-BE49-F238E27FC236}">
                <a16:creationId xmlns:a16="http://schemas.microsoft.com/office/drawing/2014/main" id="{CBA05E2E-5F3A-0641-9493-9204EACD416B}"/>
              </a:ext>
            </a:extLst>
          </p:cNvPr>
          <p:cNvSpPr txBox="1"/>
          <p:nvPr/>
        </p:nvSpPr>
        <p:spPr>
          <a:xfrm>
            <a:off x="2647046" y="3059668"/>
            <a:ext cx="1346952" cy="369332"/>
          </a:xfrm>
          <a:prstGeom prst="rect">
            <a:avLst/>
          </a:prstGeom>
          <a:solidFill>
            <a:schemeClr val="accent2">
              <a:lumMod val="75000"/>
            </a:schemeClr>
          </a:solidFill>
        </p:spPr>
        <p:txBody>
          <a:bodyPr wrap="square" rtlCol="0">
            <a:spAutoFit/>
          </a:bodyPr>
          <a:lstStyle/>
          <a:p>
            <a:r>
              <a:rPr lang="en-US" dirty="0"/>
              <a:t>  </a:t>
            </a:r>
          </a:p>
        </p:txBody>
      </p:sp>
      <p:sp>
        <p:nvSpPr>
          <p:cNvPr id="10" name="TextBox 9">
            <a:extLst>
              <a:ext uri="{FF2B5EF4-FFF2-40B4-BE49-F238E27FC236}">
                <a16:creationId xmlns:a16="http://schemas.microsoft.com/office/drawing/2014/main" id="{2554D878-C712-3E45-AA72-ED07BD05421A}"/>
              </a:ext>
            </a:extLst>
          </p:cNvPr>
          <p:cNvSpPr txBox="1"/>
          <p:nvPr/>
        </p:nvSpPr>
        <p:spPr>
          <a:xfrm>
            <a:off x="4049231" y="3059668"/>
            <a:ext cx="942506" cy="369332"/>
          </a:xfrm>
          <a:prstGeom prst="rect">
            <a:avLst/>
          </a:prstGeom>
          <a:solidFill>
            <a:schemeClr val="accent2">
              <a:lumMod val="75000"/>
            </a:schemeClr>
          </a:solidFill>
        </p:spPr>
        <p:txBody>
          <a:bodyPr wrap="square" rtlCol="0">
            <a:spAutoFit/>
          </a:bodyPr>
          <a:lstStyle/>
          <a:p>
            <a:r>
              <a:rPr lang="en-US" dirty="0"/>
              <a:t>  </a:t>
            </a:r>
          </a:p>
        </p:txBody>
      </p:sp>
      <p:sp>
        <p:nvSpPr>
          <p:cNvPr id="11" name="TextBox 10">
            <a:extLst>
              <a:ext uri="{FF2B5EF4-FFF2-40B4-BE49-F238E27FC236}">
                <a16:creationId xmlns:a16="http://schemas.microsoft.com/office/drawing/2014/main" id="{98C3F296-E553-DD4B-BF24-E5DF57465094}"/>
              </a:ext>
            </a:extLst>
          </p:cNvPr>
          <p:cNvSpPr txBox="1"/>
          <p:nvPr/>
        </p:nvSpPr>
        <p:spPr>
          <a:xfrm>
            <a:off x="5042953" y="3059668"/>
            <a:ext cx="692134" cy="369332"/>
          </a:xfrm>
          <a:prstGeom prst="rect">
            <a:avLst/>
          </a:prstGeom>
          <a:solidFill>
            <a:schemeClr val="accent2">
              <a:lumMod val="75000"/>
            </a:schemeClr>
          </a:solidFill>
        </p:spPr>
        <p:txBody>
          <a:bodyPr wrap="square" rtlCol="0">
            <a:spAutoFit/>
          </a:bodyPr>
          <a:lstStyle/>
          <a:p>
            <a:r>
              <a:rPr lang="en-US" dirty="0"/>
              <a:t>  </a:t>
            </a:r>
          </a:p>
        </p:txBody>
      </p:sp>
      <p:sp>
        <p:nvSpPr>
          <p:cNvPr id="12" name="TextBox 11">
            <a:extLst>
              <a:ext uri="{FF2B5EF4-FFF2-40B4-BE49-F238E27FC236}">
                <a16:creationId xmlns:a16="http://schemas.microsoft.com/office/drawing/2014/main" id="{60E674FF-EEA7-934F-8469-89CCC1B21F14}"/>
              </a:ext>
            </a:extLst>
          </p:cNvPr>
          <p:cNvSpPr txBox="1"/>
          <p:nvPr/>
        </p:nvSpPr>
        <p:spPr>
          <a:xfrm>
            <a:off x="5791712" y="3059668"/>
            <a:ext cx="441762" cy="369332"/>
          </a:xfrm>
          <a:prstGeom prst="rect">
            <a:avLst/>
          </a:prstGeom>
          <a:solidFill>
            <a:schemeClr val="accent2">
              <a:lumMod val="75000"/>
            </a:schemeClr>
          </a:solidFill>
        </p:spPr>
        <p:txBody>
          <a:bodyPr wrap="square" rtlCol="0">
            <a:spAutoFit/>
          </a:bodyPr>
          <a:lstStyle/>
          <a:p>
            <a:r>
              <a:rPr lang="en-US" dirty="0"/>
              <a:t>  </a:t>
            </a:r>
          </a:p>
        </p:txBody>
      </p:sp>
      <p:sp>
        <p:nvSpPr>
          <p:cNvPr id="13" name="TextBox 12">
            <a:extLst>
              <a:ext uri="{FF2B5EF4-FFF2-40B4-BE49-F238E27FC236}">
                <a16:creationId xmlns:a16="http://schemas.microsoft.com/office/drawing/2014/main" id="{3ABD1046-8CD4-AB4C-A26E-8FF327FBCE44}"/>
              </a:ext>
            </a:extLst>
          </p:cNvPr>
          <p:cNvSpPr txBox="1"/>
          <p:nvPr/>
        </p:nvSpPr>
        <p:spPr>
          <a:xfrm>
            <a:off x="6284774" y="3059668"/>
            <a:ext cx="327316" cy="369332"/>
          </a:xfrm>
          <a:prstGeom prst="rect">
            <a:avLst/>
          </a:prstGeom>
          <a:solidFill>
            <a:schemeClr val="accent2">
              <a:lumMod val="75000"/>
            </a:schemeClr>
          </a:solidFill>
        </p:spPr>
        <p:txBody>
          <a:bodyPr wrap="square" rtlCol="0">
            <a:spAutoFit/>
          </a:bodyPr>
          <a:lstStyle/>
          <a:p>
            <a:r>
              <a:rPr lang="en-US" dirty="0"/>
              <a:t>  </a:t>
            </a:r>
          </a:p>
        </p:txBody>
      </p:sp>
      <p:sp>
        <p:nvSpPr>
          <p:cNvPr id="14" name="TextBox 13">
            <a:extLst>
              <a:ext uri="{FF2B5EF4-FFF2-40B4-BE49-F238E27FC236}">
                <a16:creationId xmlns:a16="http://schemas.microsoft.com/office/drawing/2014/main" id="{B486F1ED-4FC6-4742-9B7C-18EFFDAF44FF}"/>
              </a:ext>
            </a:extLst>
          </p:cNvPr>
          <p:cNvSpPr txBox="1"/>
          <p:nvPr/>
        </p:nvSpPr>
        <p:spPr>
          <a:xfrm>
            <a:off x="6665017" y="3059668"/>
            <a:ext cx="163659" cy="369332"/>
          </a:xfrm>
          <a:prstGeom prst="rect">
            <a:avLst/>
          </a:prstGeom>
          <a:solidFill>
            <a:schemeClr val="accent2">
              <a:lumMod val="75000"/>
            </a:schemeClr>
          </a:solidFill>
        </p:spPr>
        <p:txBody>
          <a:bodyPr wrap="square" rtlCol="0">
            <a:spAutoFit/>
          </a:bodyPr>
          <a:lstStyle/>
          <a:p>
            <a:r>
              <a:rPr lang="en-US" dirty="0"/>
              <a:t>  </a:t>
            </a:r>
          </a:p>
        </p:txBody>
      </p:sp>
      <p:sp>
        <p:nvSpPr>
          <p:cNvPr id="15" name="TextBox 14">
            <a:extLst>
              <a:ext uri="{FF2B5EF4-FFF2-40B4-BE49-F238E27FC236}">
                <a16:creationId xmlns:a16="http://schemas.microsoft.com/office/drawing/2014/main" id="{6642083E-CD4A-8542-8BFD-C7C8480D6303}"/>
              </a:ext>
            </a:extLst>
          </p:cNvPr>
          <p:cNvSpPr txBox="1"/>
          <p:nvPr/>
        </p:nvSpPr>
        <p:spPr>
          <a:xfrm>
            <a:off x="6881603" y="3059668"/>
            <a:ext cx="163659" cy="369332"/>
          </a:xfrm>
          <a:prstGeom prst="rect">
            <a:avLst/>
          </a:prstGeom>
          <a:solidFill>
            <a:schemeClr val="accent2">
              <a:lumMod val="75000"/>
            </a:schemeClr>
          </a:solidFill>
        </p:spPr>
        <p:txBody>
          <a:bodyPr wrap="square" rtlCol="0">
            <a:spAutoFit/>
          </a:bodyPr>
          <a:lstStyle/>
          <a:p>
            <a:r>
              <a:rPr lang="en-US" dirty="0"/>
              <a:t>  </a:t>
            </a:r>
          </a:p>
        </p:txBody>
      </p:sp>
      <p:sp>
        <p:nvSpPr>
          <p:cNvPr id="16" name="TextBox 15">
            <a:extLst>
              <a:ext uri="{FF2B5EF4-FFF2-40B4-BE49-F238E27FC236}">
                <a16:creationId xmlns:a16="http://schemas.microsoft.com/office/drawing/2014/main" id="{505ED879-ABE2-F549-9CEB-572A0F42749B}"/>
              </a:ext>
            </a:extLst>
          </p:cNvPr>
          <p:cNvSpPr txBox="1"/>
          <p:nvPr/>
        </p:nvSpPr>
        <p:spPr>
          <a:xfrm>
            <a:off x="7106308" y="3059668"/>
            <a:ext cx="88820" cy="369332"/>
          </a:xfrm>
          <a:prstGeom prst="rect">
            <a:avLst/>
          </a:prstGeom>
          <a:solidFill>
            <a:schemeClr val="accent2">
              <a:lumMod val="75000"/>
            </a:schemeClr>
          </a:solidFill>
        </p:spPr>
        <p:txBody>
          <a:bodyPr wrap="square" rtlCol="0">
            <a:spAutoFit/>
          </a:bodyPr>
          <a:lstStyle/>
          <a:p>
            <a:r>
              <a:rPr lang="en-US" dirty="0"/>
              <a:t>  </a:t>
            </a:r>
          </a:p>
        </p:txBody>
      </p:sp>
      <p:sp>
        <p:nvSpPr>
          <p:cNvPr id="17" name="TextBox 16">
            <a:extLst>
              <a:ext uri="{FF2B5EF4-FFF2-40B4-BE49-F238E27FC236}">
                <a16:creationId xmlns:a16="http://schemas.microsoft.com/office/drawing/2014/main" id="{C0312CEF-F56C-C14A-AA31-E60380E073FD}"/>
              </a:ext>
            </a:extLst>
          </p:cNvPr>
          <p:cNvSpPr txBox="1"/>
          <p:nvPr/>
        </p:nvSpPr>
        <p:spPr>
          <a:xfrm>
            <a:off x="7256174" y="3057927"/>
            <a:ext cx="88820" cy="369332"/>
          </a:xfrm>
          <a:prstGeom prst="rect">
            <a:avLst/>
          </a:prstGeom>
          <a:solidFill>
            <a:schemeClr val="accent2">
              <a:lumMod val="75000"/>
            </a:schemeClr>
          </a:solidFill>
        </p:spPr>
        <p:txBody>
          <a:bodyPr wrap="square" rtlCol="0">
            <a:spAutoFit/>
          </a:bodyPr>
          <a:lstStyle/>
          <a:p>
            <a:r>
              <a:rPr lang="en-US" dirty="0"/>
              <a:t>  </a:t>
            </a:r>
          </a:p>
        </p:txBody>
      </p:sp>
      <p:sp>
        <p:nvSpPr>
          <p:cNvPr id="18" name="TextBox 17">
            <a:extLst>
              <a:ext uri="{FF2B5EF4-FFF2-40B4-BE49-F238E27FC236}">
                <a16:creationId xmlns:a16="http://schemas.microsoft.com/office/drawing/2014/main" id="{1143C2B2-8B08-FF48-8121-CA1E801A11C3}"/>
              </a:ext>
            </a:extLst>
          </p:cNvPr>
          <p:cNvSpPr txBox="1"/>
          <p:nvPr/>
        </p:nvSpPr>
        <p:spPr>
          <a:xfrm>
            <a:off x="7406040" y="3057927"/>
            <a:ext cx="88820" cy="369332"/>
          </a:xfrm>
          <a:prstGeom prst="rect">
            <a:avLst/>
          </a:prstGeom>
          <a:solidFill>
            <a:schemeClr val="accent2">
              <a:lumMod val="75000"/>
            </a:schemeClr>
          </a:solidFill>
        </p:spPr>
        <p:txBody>
          <a:bodyPr wrap="square" rtlCol="0">
            <a:spAutoFit/>
          </a:bodyPr>
          <a:lstStyle/>
          <a:p>
            <a:r>
              <a:rPr lang="en-US" dirty="0"/>
              <a:t>  </a:t>
            </a:r>
          </a:p>
        </p:txBody>
      </p:sp>
      <p:sp>
        <p:nvSpPr>
          <p:cNvPr id="19" name="TextBox 18">
            <a:extLst>
              <a:ext uri="{FF2B5EF4-FFF2-40B4-BE49-F238E27FC236}">
                <a16:creationId xmlns:a16="http://schemas.microsoft.com/office/drawing/2014/main" id="{1D8D59AA-4276-A74D-BCD7-95113EABBCCC}"/>
              </a:ext>
            </a:extLst>
          </p:cNvPr>
          <p:cNvSpPr txBox="1"/>
          <p:nvPr/>
        </p:nvSpPr>
        <p:spPr>
          <a:xfrm>
            <a:off x="7555906" y="3057927"/>
            <a:ext cx="88820" cy="369332"/>
          </a:xfrm>
          <a:prstGeom prst="rect">
            <a:avLst/>
          </a:prstGeom>
          <a:solidFill>
            <a:schemeClr val="accent2">
              <a:lumMod val="75000"/>
            </a:schemeClr>
          </a:solidFill>
        </p:spPr>
        <p:txBody>
          <a:bodyPr wrap="square" rtlCol="0">
            <a:spAutoFit/>
          </a:bodyPr>
          <a:lstStyle/>
          <a:p>
            <a:r>
              <a:rPr lang="en-US" dirty="0"/>
              <a:t>  </a:t>
            </a:r>
          </a:p>
        </p:txBody>
      </p:sp>
      <p:sp>
        <p:nvSpPr>
          <p:cNvPr id="20" name="TextBox 19">
            <a:extLst>
              <a:ext uri="{FF2B5EF4-FFF2-40B4-BE49-F238E27FC236}">
                <a16:creationId xmlns:a16="http://schemas.microsoft.com/office/drawing/2014/main" id="{8F7ABFE0-A815-394F-9D2B-3AB3D38AF6E8}"/>
              </a:ext>
            </a:extLst>
          </p:cNvPr>
          <p:cNvSpPr txBox="1"/>
          <p:nvPr/>
        </p:nvSpPr>
        <p:spPr>
          <a:xfrm>
            <a:off x="7705772" y="3057927"/>
            <a:ext cx="88820" cy="369332"/>
          </a:xfrm>
          <a:prstGeom prst="rect">
            <a:avLst/>
          </a:prstGeom>
          <a:solidFill>
            <a:schemeClr val="accent2">
              <a:lumMod val="75000"/>
            </a:schemeClr>
          </a:solidFill>
        </p:spPr>
        <p:txBody>
          <a:bodyPr wrap="square" rtlCol="0">
            <a:spAutoFit/>
          </a:bodyPr>
          <a:lstStyle/>
          <a:p>
            <a:r>
              <a:rPr lang="en-US" dirty="0"/>
              <a:t>  </a:t>
            </a:r>
          </a:p>
        </p:txBody>
      </p:sp>
      <p:sp>
        <p:nvSpPr>
          <p:cNvPr id="21" name="TextBox 20">
            <a:extLst>
              <a:ext uri="{FF2B5EF4-FFF2-40B4-BE49-F238E27FC236}">
                <a16:creationId xmlns:a16="http://schemas.microsoft.com/office/drawing/2014/main" id="{643F6AED-6E8B-5046-8037-769605FD1C57}"/>
              </a:ext>
            </a:extLst>
          </p:cNvPr>
          <p:cNvSpPr txBox="1"/>
          <p:nvPr/>
        </p:nvSpPr>
        <p:spPr>
          <a:xfrm>
            <a:off x="7849345" y="3057927"/>
            <a:ext cx="88820" cy="369332"/>
          </a:xfrm>
          <a:prstGeom prst="rect">
            <a:avLst/>
          </a:prstGeom>
          <a:solidFill>
            <a:schemeClr val="accent2">
              <a:lumMod val="75000"/>
            </a:schemeClr>
          </a:solidFill>
        </p:spPr>
        <p:txBody>
          <a:bodyPr wrap="square" rtlCol="0">
            <a:spAutoFit/>
          </a:bodyPr>
          <a:lstStyle/>
          <a:p>
            <a:r>
              <a:rPr lang="en-US" dirty="0"/>
              <a:t>  </a:t>
            </a:r>
          </a:p>
        </p:txBody>
      </p:sp>
      <p:sp>
        <p:nvSpPr>
          <p:cNvPr id="22" name="TextBox 21">
            <a:extLst>
              <a:ext uri="{FF2B5EF4-FFF2-40B4-BE49-F238E27FC236}">
                <a16:creationId xmlns:a16="http://schemas.microsoft.com/office/drawing/2014/main" id="{F647F34F-7ED4-8942-BB74-50485F9946D5}"/>
              </a:ext>
            </a:extLst>
          </p:cNvPr>
          <p:cNvSpPr txBox="1"/>
          <p:nvPr/>
        </p:nvSpPr>
        <p:spPr>
          <a:xfrm>
            <a:off x="7994235" y="3057927"/>
            <a:ext cx="88820" cy="369332"/>
          </a:xfrm>
          <a:prstGeom prst="rect">
            <a:avLst/>
          </a:prstGeom>
          <a:solidFill>
            <a:schemeClr val="accent2">
              <a:lumMod val="75000"/>
            </a:schemeClr>
          </a:solidFill>
        </p:spPr>
        <p:txBody>
          <a:bodyPr wrap="square" rtlCol="0">
            <a:spAutoFit/>
          </a:bodyPr>
          <a:lstStyle/>
          <a:p>
            <a:r>
              <a:rPr lang="en-US" dirty="0"/>
              <a:t>  </a:t>
            </a:r>
          </a:p>
        </p:txBody>
      </p:sp>
      <p:sp>
        <p:nvSpPr>
          <p:cNvPr id="23" name="TextBox 22">
            <a:extLst>
              <a:ext uri="{FF2B5EF4-FFF2-40B4-BE49-F238E27FC236}">
                <a16:creationId xmlns:a16="http://schemas.microsoft.com/office/drawing/2014/main" id="{FB926A19-DB86-FF49-B952-058EB291A2DE}"/>
              </a:ext>
            </a:extLst>
          </p:cNvPr>
          <p:cNvSpPr txBox="1"/>
          <p:nvPr/>
        </p:nvSpPr>
        <p:spPr>
          <a:xfrm>
            <a:off x="8146043" y="3057927"/>
            <a:ext cx="88820" cy="369332"/>
          </a:xfrm>
          <a:prstGeom prst="rect">
            <a:avLst/>
          </a:prstGeom>
          <a:solidFill>
            <a:schemeClr val="accent2">
              <a:lumMod val="75000"/>
            </a:schemeClr>
          </a:solidFill>
        </p:spPr>
        <p:txBody>
          <a:bodyPr wrap="square" rtlCol="0">
            <a:spAutoFit/>
          </a:bodyPr>
          <a:lstStyle/>
          <a:p>
            <a:r>
              <a:rPr lang="en-US" dirty="0"/>
              <a:t>  </a:t>
            </a:r>
          </a:p>
        </p:txBody>
      </p:sp>
      <p:sp>
        <p:nvSpPr>
          <p:cNvPr id="24" name="TextBox 23">
            <a:extLst>
              <a:ext uri="{FF2B5EF4-FFF2-40B4-BE49-F238E27FC236}">
                <a16:creationId xmlns:a16="http://schemas.microsoft.com/office/drawing/2014/main" id="{D3161A08-6FA4-1E47-992B-E24EAB2C512E}"/>
              </a:ext>
            </a:extLst>
          </p:cNvPr>
          <p:cNvSpPr txBox="1"/>
          <p:nvPr/>
        </p:nvSpPr>
        <p:spPr>
          <a:xfrm>
            <a:off x="8297851" y="3057927"/>
            <a:ext cx="88820" cy="369332"/>
          </a:xfrm>
          <a:prstGeom prst="rect">
            <a:avLst/>
          </a:prstGeom>
          <a:solidFill>
            <a:schemeClr val="accent2">
              <a:lumMod val="75000"/>
            </a:schemeClr>
          </a:solidFill>
        </p:spPr>
        <p:txBody>
          <a:bodyPr wrap="square" rtlCol="0">
            <a:spAutoFit/>
          </a:bodyPr>
          <a:lstStyle/>
          <a:p>
            <a:r>
              <a:rPr lang="en-US" dirty="0"/>
              <a:t>  </a:t>
            </a:r>
          </a:p>
        </p:txBody>
      </p:sp>
      <p:sp>
        <p:nvSpPr>
          <p:cNvPr id="25" name="TextBox 24">
            <a:extLst>
              <a:ext uri="{FF2B5EF4-FFF2-40B4-BE49-F238E27FC236}">
                <a16:creationId xmlns:a16="http://schemas.microsoft.com/office/drawing/2014/main" id="{D7879EF2-6513-364C-9911-1EF2CE39E18A}"/>
              </a:ext>
            </a:extLst>
          </p:cNvPr>
          <p:cNvSpPr txBox="1"/>
          <p:nvPr/>
        </p:nvSpPr>
        <p:spPr>
          <a:xfrm>
            <a:off x="8430609" y="3057927"/>
            <a:ext cx="88820" cy="369332"/>
          </a:xfrm>
          <a:prstGeom prst="rect">
            <a:avLst/>
          </a:prstGeom>
          <a:solidFill>
            <a:schemeClr val="accent2">
              <a:lumMod val="75000"/>
            </a:schemeClr>
          </a:solidFill>
        </p:spPr>
        <p:txBody>
          <a:bodyPr wrap="square" rtlCol="0">
            <a:spAutoFit/>
          </a:bodyPr>
          <a:lstStyle/>
          <a:p>
            <a:r>
              <a:rPr lang="en-US" dirty="0"/>
              <a:t>  </a:t>
            </a:r>
          </a:p>
        </p:txBody>
      </p:sp>
      <p:cxnSp>
        <p:nvCxnSpPr>
          <p:cNvPr id="28" name="Straight Connector 27">
            <a:extLst>
              <a:ext uri="{FF2B5EF4-FFF2-40B4-BE49-F238E27FC236}">
                <a16:creationId xmlns:a16="http://schemas.microsoft.com/office/drawing/2014/main" id="{D9C6E9BC-A0C0-A443-9F45-D8F9A8E0CFC9}"/>
              </a:ext>
            </a:extLst>
          </p:cNvPr>
          <p:cNvCxnSpPr>
            <a:cxnSpLocks/>
          </p:cNvCxnSpPr>
          <p:nvPr/>
        </p:nvCxnSpPr>
        <p:spPr>
          <a:xfrm>
            <a:off x="4467828" y="2336980"/>
            <a:ext cx="0" cy="1441894"/>
          </a:xfrm>
          <a:prstGeom prst="line">
            <a:avLst/>
          </a:prstGeom>
          <a:ln w="4127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9B3D377B-8784-AA4E-8F0F-A53F7FE36DEE}"/>
              </a:ext>
            </a:extLst>
          </p:cNvPr>
          <p:cNvSpPr txBox="1"/>
          <p:nvPr/>
        </p:nvSpPr>
        <p:spPr>
          <a:xfrm>
            <a:off x="4060806" y="3770461"/>
            <a:ext cx="715260" cy="461665"/>
          </a:xfrm>
          <a:prstGeom prst="rect">
            <a:avLst/>
          </a:prstGeom>
          <a:noFill/>
        </p:spPr>
        <p:txBody>
          <a:bodyPr wrap="none" rtlCol="0">
            <a:spAutoFit/>
          </a:bodyPr>
          <a:lstStyle/>
          <a:p>
            <a:r>
              <a:rPr lang="en-US" sz="2400" dirty="0"/>
              <a:t>50%</a:t>
            </a:r>
          </a:p>
        </p:txBody>
      </p:sp>
      <p:sp>
        <p:nvSpPr>
          <p:cNvPr id="26" name="TextBox 25">
            <a:extLst>
              <a:ext uri="{FF2B5EF4-FFF2-40B4-BE49-F238E27FC236}">
                <a16:creationId xmlns:a16="http://schemas.microsoft.com/office/drawing/2014/main" id="{1D035EE8-24A7-C64D-BEAC-392999907129}"/>
              </a:ext>
            </a:extLst>
          </p:cNvPr>
          <p:cNvSpPr txBox="1"/>
          <p:nvPr/>
        </p:nvSpPr>
        <p:spPr>
          <a:xfrm>
            <a:off x="2324045" y="4857491"/>
            <a:ext cx="4504631" cy="1200329"/>
          </a:xfrm>
          <a:prstGeom prst="rect">
            <a:avLst/>
          </a:prstGeom>
          <a:noFill/>
        </p:spPr>
        <p:txBody>
          <a:bodyPr wrap="none" rtlCol="0">
            <a:spAutoFit/>
          </a:bodyPr>
          <a:lstStyle/>
          <a:p>
            <a:r>
              <a:rPr lang="en-US" sz="2400" dirty="0"/>
              <a:t>Linked-read Delta Smelt Assembly:</a:t>
            </a:r>
          </a:p>
          <a:p>
            <a:pPr algn="ctr"/>
            <a:r>
              <a:rPr lang="en-US" sz="2400" dirty="0"/>
              <a:t>Contig N50 = 20.89 </a:t>
            </a:r>
            <a:r>
              <a:rPr lang="en-US" sz="2400" dirty="0" err="1"/>
              <a:t>Kb</a:t>
            </a:r>
            <a:endParaRPr lang="en-US" sz="2400" dirty="0"/>
          </a:p>
          <a:p>
            <a:pPr algn="ctr"/>
            <a:r>
              <a:rPr lang="en-US" sz="2400" dirty="0"/>
              <a:t>Scaffold N50 = 3,440 </a:t>
            </a:r>
            <a:r>
              <a:rPr lang="en-US" sz="2400" dirty="0" err="1"/>
              <a:t>Kb</a:t>
            </a:r>
            <a:endParaRPr lang="en-US" sz="2400" dirty="0"/>
          </a:p>
        </p:txBody>
      </p:sp>
    </p:spTree>
    <p:extLst>
      <p:ext uri="{BB962C8B-B14F-4D97-AF65-F5344CB8AC3E}">
        <p14:creationId xmlns:p14="http://schemas.microsoft.com/office/powerpoint/2010/main" val="392925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1"/>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31" grpId="0"/>
      <p:bldP spid="2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53AC1-AAF3-7745-8C51-B6CE092EA260}"/>
              </a:ext>
            </a:extLst>
          </p:cNvPr>
          <p:cNvSpPr>
            <a:spLocks noGrp="1"/>
          </p:cNvSpPr>
          <p:nvPr>
            <p:ph type="title"/>
          </p:nvPr>
        </p:nvSpPr>
        <p:spPr/>
        <p:txBody>
          <a:bodyPr>
            <a:normAutofit/>
          </a:bodyPr>
          <a:lstStyle/>
          <a:p>
            <a:r>
              <a:rPr lang="en-US" sz="3200" dirty="0"/>
              <a:t>What do we need for chromosome scale contiguity?</a:t>
            </a:r>
          </a:p>
        </p:txBody>
      </p:sp>
      <p:sp>
        <p:nvSpPr>
          <p:cNvPr id="3" name="Content Placeholder 2">
            <a:extLst>
              <a:ext uri="{FF2B5EF4-FFF2-40B4-BE49-F238E27FC236}">
                <a16:creationId xmlns:a16="http://schemas.microsoft.com/office/drawing/2014/main" id="{F8543627-9826-8442-8E06-F1B7C0181F61}"/>
              </a:ext>
            </a:extLst>
          </p:cNvPr>
          <p:cNvSpPr>
            <a:spLocks noGrp="1"/>
          </p:cNvSpPr>
          <p:nvPr>
            <p:ph idx="1"/>
          </p:nvPr>
        </p:nvSpPr>
        <p:spPr/>
        <p:txBody>
          <a:bodyPr/>
          <a:lstStyle/>
          <a:p>
            <a:r>
              <a:rPr lang="en-US" dirty="0"/>
              <a:t>56 Chromosomes</a:t>
            </a:r>
          </a:p>
          <a:p>
            <a:r>
              <a:rPr lang="en-US" dirty="0"/>
              <a:t>Genome Size: 900,000 </a:t>
            </a:r>
            <a:r>
              <a:rPr lang="en-US" dirty="0" err="1"/>
              <a:t>Kb</a:t>
            </a:r>
            <a:endParaRPr lang="en-US" dirty="0"/>
          </a:p>
          <a:p>
            <a:endParaRPr lang="en-US"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EF83C020-BE92-E445-9B37-7C7B2E06E0BD}"/>
                  </a:ext>
                </a:extLst>
              </p:cNvPr>
              <p:cNvSpPr txBox="1"/>
              <p:nvPr/>
            </p:nvSpPr>
            <p:spPr>
              <a:xfrm>
                <a:off x="1445374" y="3565144"/>
                <a:ext cx="6253250" cy="70141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900,000 </m:t>
                          </m:r>
                          <m:r>
                            <a:rPr lang="en-US" sz="2400" b="0" i="1" smtClean="0">
                              <a:latin typeface="Cambria Math" panose="02040503050406030204" pitchFamily="18" charset="0"/>
                            </a:rPr>
                            <m:t>𝐾𝑏</m:t>
                          </m:r>
                        </m:num>
                        <m:den>
                          <m:r>
                            <a:rPr lang="en-US" sz="2400" b="0" i="1" smtClean="0">
                              <a:latin typeface="Cambria Math" panose="02040503050406030204" pitchFamily="18" charset="0"/>
                            </a:rPr>
                            <m:t>56 </m:t>
                          </m:r>
                          <m:r>
                            <a:rPr lang="en-US" sz="2400" b="0" i="1" smtClean="0">
                              <a:latin typeface="Cambria Math" panose="02040503050406030204" pitchFamily="18" charset="0"/>
                            </a:rPr>
                            <m:t>𝑐h𝑟𝑜𝑚𝑜𝑠𝑜𝑚𝑒𝑠</m:t>
                          </m:r>
                        </m:den>
                      </m:f>
                      <m:r>
                        <a:rPr lang="en-US" sz="2400" b="0" i="1" smtClean="0">
                          <a:latin typeface="Cambria Math" panose="02040503050406030204" pitchFamily="18" charset="0"/>
                          <a:ea typeface="Cambria Math" panose="02040503050406030204" pitchFamily="18" charset="0"/>
                        </a:rPr>
                        <m:t>≈16,000 </m:t>
                      </m:r>
                      <m:f>
                        <m:fPr>
                          <m:type m:val="skw"/>
                          <m:ctrlPr>
                            <a:rPr lang="en-US" sz="2400" b="0" i="1" smtClean="0">
                              <a:latin typeface="Cambria Math" panose="02040503050406030204" pitchFamily="18" charset="0"/>
                              <a:ea typeface="Cambria Math" panose="02040503050406030204" pitchFamily="18" charset="0"/>
                            </a:rPr>
                          </m:ctrlPr>
                        </m:fPr>
                        <m:num>
                          <m:r>
                            <a:rPr lang="en-US" sz="2400" b="0" i="1" smtClean="0">
                              <a:latin typeface="Cambria Math" panose="02040503050406030204" pitchFamily="18" charset="0"/>
                              <a:ea typeface="Cambria Math" panose="02040503050406030204" pitchFamily="18" charset="0"/>
                            </a:rPr>
                            <m:t>𝐾𝑏</m:t>
                          </m:r>
                        </m:num>
                        <m:den>
                          <m:r>
                            <a:rPr lang="en-US" sz="2400" b="0" i="1" smtClean="0">
                              <a:latin typeface="Cambria Math" panose="02040503050406030204" pitchFamily="18" charset="0"/>
                              <a:ea typeface="Cambria Math" panose="02040503050406030204" pitchFamily="18" charset="0"/>
                            </a:rPr>
                            <m:t>𝑐h𝑟𝑜𝑚𝑜𝑠𝑜𝑚𝑒</m:t>
                          </m:r>
                        </m:den>
                      </m:f>
                    </m:oMath>
                  </m:oMathPara>
                </a14:m>
                <a:endParaRPr lang="en-US" sz="2400" dirty="0"/>
              </a:p>
            </p:txBody>
          </p:sp>
        </mc:Choice>
        <mc:Fallback xmlns="">
          <p:sp>
            <p:nvSpPr>
              <p:cNvPr id="5" name="TextBox 4">
                <a:extLst>
                  <a:ext uri="{FF2B5EF4-FFF2-40B4-BE49-F238E27FC236}">
                    <a16:creationId xmlns:a16="http://schemas.microsoft.com/office/drawing/2014/main" id="{EF83C020-BE92-E445-9B37-7C7B2E06E0BD}"/>
                  </a:ext>
                </a:extLst>
              </p:cNvPr>
              <p:cNvSpPr txBox="1">
                <a:spLocks noRot="1" noChangeAspect="1" noMove="1" noResize="1" noEditPoints="1" noAdjustHandles="1" noChangeArrowheads="1" noChangeShapeType="1" noTextEdit="1"/>
              </p:cNvSpPr>
              <p:nvPr/>
            </p:nvSpPr>
            <p:spPr>
              <a:xfrm>
                <a:off x="1445374" y="3565144"/>
                <a:ext cx="6253250" cy="701410"/>
              </a:xfrm>
              <a:prstGeom prst="rect">
                <a:avLst/>
              </a:prstGeom>
              <a:blipFill>
                <a:blip r:embed="rId3"/>
                <a:stretch>
                  <a:fillRect t="-87500" b="-150000"/>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29D939DE-5BF8-F94B-9AE8-BBAAAC804801}"/>
              </a:ext>
            </a:extLst>
          </p:cNvPr>
          <p:cNvSpPr txBox="1"/>
          <p:nvPr/>
        </p:nvSpPr>
        <p:spPr>
          <a:xfrm>
            <a:off x="2618292" y="4990926"/>
            <a:ext cx="3892868" cy="461665"/>
          </a:xfrm>
          <a:prstGeom prst="rect">
            <a:avLst/>
          </a:prstGeom>
          <a:noFill/>
        </p:spPr>
        <p:txBody>
          <a:bodyPr wrap="square" rtlCol="0">
            <a:spAutoFit/>
          </a:bodyPr>
          <a:lstStyle/>
          <a:p>
            <a:r>
              <a:rPr lang="en-US" sz="2400" dirty="0"/>
              <a:t>So we still have a ways to go…</a:t>
            </a:r>
          </a:p>
        </p:txBody>
      </p:sp>
    </p:spTree>
    <p:extLst>
      <p:ext uri="{BB962C8B-B14F-4D97-AF65-F5344CB8AC3E}">
        <p14:creationId xmlns:p14="http://schemas.microsoft.com/office/powerpoint/2010/main" val="427706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F60B7-7C7F-804E-88EB-0B756860ECA3}"/>
              </a:ext>
            </a:extLst>
          </p:cNvPr>
          <p:cNvSpPr>
            <a:spLocks noGrp="1"/>
          </p:cNvSpPr>
          <p:nvPr>
            <p:ph type="title"/>
          </p:nvPr>
        </p:nvSpPr>
        <p:spPr/>
        <p:txBody>
          <a:bodyPr>
            <a:normAutofit/>
          </a:bodyPr>
          <a:lstStyle/>
          <a:p>
            <a:r>
              <a:rPr lang="en-US" sz="3200" dirty="0"/>
              <a:t>Delta Smelt Assembly Workflow</a:t>
            </a:r>
          </a:p>
        </p:txBody>
      </p:sp>
      <p:sp>
        <p:nvSpPr>
          <p:cNvPr id="34" name="Rounded Rectangle 33">
            <a:extLst>
              <a:ext uri="{FF2B5EF4-FFF2-40B4-BE49-F238E27FC236}">
                <a16:creationId xmlns:a16="http://schemas.microsoft.com/office/drawing/2014/main" id="{549CEA21-F94C-2847-A1C0-5870FCB3F3DF}"/>
              </a:ext>
            </a:extLst>
          </p:cNvPr>
          <p:cNvSpPr/>
          <p:nvPr/>
        </p:nvSpPr>
        <p:spPr>
          <a:xfrm>
            <a:off x="317367" y="3024810"/>
            <a:ext cx="927165"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Sample</a:t>
            </a:r>
          </a:p>
        </p:txBody>
      </p:sp>
      <p:sp>
        <p:nvSpPr>
          <p:cNvPr id="35" name="Rounded Rectangle 34">
            <a:extLst>
              <a:ext uri="{FF2B5EF4-FFF2-40B4-BE49-F238E27FC236}">
                <a16:creationId xmlns:a16="http://schemas.microsoft.com/office/drawing/2014/main" id="{57BC4DB1-15ED-6A4E-AD1F-8F4479A4664C}"/>
              </a:ext>
            </a:extLst>
          </p:cNvPr>
          <p:cNvSpPr/>
          <p:nvPr/>
        </p:nvSpPr>
        <p:spPr>
          <a:xfrm>
            <a:off x="1466478" y="3047112"/>
            <a:ext cx="952182"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HMW gDNA extraction</a:t>
            </a:r>
          </a:p>
        </p:txBody>
      </p:sp>
      <p:sp>
        <p:nvSpPr>
          <p:cNvPr id="36" name="Rounded Rectangle 35">
            <a:extLst>
              <a:ext uri="{FF2B5EF4-FFF2-40B4-BE49-F238E27FC236}">
                <a16:creationId xmlns:a16="http://schemas.microsoft.com/office/drawing/2014/main" id="{8DDBEAFA-895F-2E4A-96D7-49A0E1ABB5B3}"/>
              </a:ext>
            </a:extLst>
          </p:cNvPr>
          <p:cNvSpPr/>
          <p:nvPr/>
        </p:nvSpPr>
        <p:spPr>
          <a:xfrm>
            <a:off x="2653287" y="2076956"/>
            <a:ext cx="1121521" cy="2656545"/>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37" name="Rounded Rectangle 36">
            <a:extLst>
              <a:ext uri="{FF2B5EF4-FFF2-40B4-BE49-F238E27FC236}">
                <a16:creationId xmlns:a16="http://schemas.microsoft.com/office/drawing/2014/main" id="{C722CF99-6E09-1340-88A1-792EE80767D2}"/>
              </a:ext>
            </a:extLst>
          </p:cNvPr>
          <p:cNvSpPr/>
          <p:nvPr/>
        </p:nvSpPr>
        <p:spPr>
          <a:xfrm>
            <a:off x="2736473" y="2674499"/>
            <a:ext cx="952182" cy="84117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Linked-Read</a:t>
            </a:r>
          </a:p>
          <a:p>
            <a:pPr algn="ctr"/>
            <a:r>
              <a:rPr lang="en-US" sz="1200" dirty="0">
                <a:solidFill>
                  <a:schemeClr val="tx1"/>
                </a:solidFill>
              </a:rPr>
              <a:t> (10X)</a:t>
            </a:r>
          </a:p>
        </p:txBody>
      </p:sp>
      <p:sp>
        <p:nvSpPr>
          <p:cNvPr id="38" name="Rounded Rectangle 37">
            <a:extLst>
              <a:ext uri="{FF2B5EF4-FFF2-40B4-BE49-F238E27FC236}">
                <a16:creationId xmlns:a16="http://schemas.microsoft.com/office/drawing/2014/main" id="{C20BC3D3-489A-7E46-A157-FE53486722E6}"/>
              </a:ext>
            </a:extLst>
          </p:cNvPr>
          <p:cNvSpPr/>
          <p:nvPr/>
        </p:nvSpPr>
        <p:spPr>
          <a:xfrm>
            <a:off x="2736473" y="3615613"/>
            <a:ext cx="952182" cy="98228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Long Reads</a:t>
            </a:r>
          </a:p>
          <a:p>
            <a:pPr algn="ctr"/>
            <a:r>
              <a:rPr lang="en-US" sz="1200" dirty="0">
                <a:solidFill>
                  <a:schemeClr val="tx1"/>
                </a:solidFill>
              </a:rPr>
              <a:t>(PacBio &amp; Oxford Nanopore)</a:t>
            </a:r>
          </a:p>
        </p:txBody>
      </p:sp>
      <p:sp>
        <p:nvSpPr>
          <p:cNvPr id="40" name="Rounded Rectangle 39">
            <a:extLst>
              <a:ext uri="{FF2B5EF4-FFF2-40B4-BE49-F238E27FC236}">
                <a16:creationId xmlns:a16="http://schemas.microsoft.com/office/drawing/2014/main" id="{51E6DDD6-968C-2E42-9DFD-AA8DA0DB0C9F}"/>
              </a:ext>
            </a:extLst>
          </p:cNvPr>
          <p:cNvSpPr/>
          <p:nvPr/>
        </p:nvSpPr>
        <p:spPr>
          <a:xfrm>
            <a:off x="4003482"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1" name="Rounded Rectangle 40">
            <a:extLst>
              <a:ext uri="{FF2B5EF4-FFF2-40B4-BE49-F238E27FC236}">
                <a16:creationId xmlns:a16="http://schemas.microsoft.com/office/drawing/2014/main" id="{0801E721-11A1-AE4A-AA4E-F2D1A8EADDB6}"/>
              </a:ext>
            </a:extLst>
          </p:cNvPr>
          <p:cNvSpPr/>
          <p:nvPr/>
        </p:nvSpPr>
        <p:spPr>
          <a:xfrm>
            <a:off x="4095909" y="2575154"/>
            <a:ext cx="952182" cy="350174"/>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Supernova</a:t>
            </a:r>
          </a:p>
        </p:txBody>
      </p:sp>
      <p:sp>
        <p:nvSpPr>
          <p:cNvPr id="42" name="Rounded Rectangle 41">
            <a:extLst>
              <a:ext uri="{FF2B5EF4-FFF2-40B4-BE49-F238E27FC236}">
                <a16:creationId xmlns:a16="http://schemas.microsoft.com/office/drawing/2014/main" id="{8222C154-8130-8246-9152-3102D424CBE3}"/>
              </a:ext>
            </a:extLst>
          </p:cNvPr>
          <p:cNvSpPr/>
          <p:nvPr/>
        </p:nvSpPr>
        <p:spPr>
          <a:xfrm>
            <a:off x="4095909" y="30374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FALCON</a:t>
            </a:r>
          </a:p>
        </p:txBody>
      </p:sp>
      <p:sp>
        <p:nvSpPr>
          <p:cNvPr id="43" name="Rounded Rectangle 42">
            <a:extLst>
              <a:ext uri="{FF2B5EF4-FFF2-40B4-BE49-F238E27FC236}">
                <a16:creationId xmlns:a16="http://schemas.microsoft.com/office/drawing/2014/main" id="{A8296259-D204-6545-8C44-5ACFDD2F3131}"/>
              </a:ext>
            </a:extLst>
          </p:cNvPr>
          <p:cNvSpPr/>
          <p:nvPr/>
        </p:nvSpPr>
        <p:spPr>
          <a:xfrm>
            <a:off x="4095908" y="353996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Canu</a:t>
            </a:r>
            <a:endParaRPr lang="en-US" sz="1200" dirty="0">
              <a:solidFill>
                <a:schemeClr val="tx1"/>
              </a:solidFill>
            </a:endParaRPr>
          </a:p>
        </p:txBody>
      </p:sp>
      <p:sp>
        <p:nvSpPr>
          <p:cNvPr id="44" name="Rounded Rectangle 43">
            <a:extLst>
              <a:ext uri="{FF2B5EF4-FFF2-40B4-BE49-F238E27FC236}">
                <a16:creationId xmlns:a16="http://schemas.microsoft.com/office/drawing/2014/main" id="{CA4A0E2D-D008-D74B-9F40-4FCE7E4DFC1D}"/>
              </a:ext>
            </a:extLst>
          </p:cNvPr>
          <p:cNvSpPr/>
          <p:nvPr/>
        </p:nvSpPr>
        <p:spPr>
          <a:xfrm>
            <a:off x="6704245"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Re-Assembly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5" name="Rounded Rectangle 44">
            <a:extLst>
              <a:ext uri="{FF2B5EF4-FFF2-40B4-BE49-F238E27FC236}">
                <a16:creationId xmlns:a16="http://schemas.microsoft.com/office/drawing/2014/main" id="{55571C12-C760-F242-9FCA-3B2844D49822}"/>
              </a:ext>
            </a:extLst>
          </p:cNvPr>
          <p:cNvSpPr/>
          <p:nvPr/>
        </p:nvSpPr>
        <p:spPr>
          <a:xfrm>
            <a:off x="6787431" y="261964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Tigmint</a:t>
            </a:r>
            <a:endParaRPr lang="en-US" sz="1200" dirty="0">
              <a:solidFill>
                <a:schemeClr val="tx1"/>
              </a:solidFill>
            </a:endParaRPr>
          </a:p>
        </p:txBody>
      </p:sp>
      <p:sp>
        <p:nvSpPr>
          <p:cNvPr id="46" name="Rounded Rectangle 45">
            <a:extLst>
              <a:ext uri="{FF2B5EF4-FFF2-40B4-BE49-F238E27FC236}">
                <a16:creationId xmlns:a16="http://schemas.microsoft.com/office/drawing/2014/main" id="{B47D1412-24A9-9D4F-93B6-4773B4FF6BE0}"/>
              </a:ext>
            </a:extLst>
          </p:cNvPr>
          <p:cNvSpPr/>
          <p:nvPr/>
        </p:nvSpPr>
        <p:spPr>
          <a:xfrm>
            <a:off x="6787431" y="308195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miniasm</a:t>
            </a:r>
            <a:endParaRPr lang="en-US" sz="1200" dirty="0">
              <a:solidFill>
                <a:schemeClr val="tx1"/>
              </a:solidFill>
            </a:endParaRPr>
          </a:p>
        </p:txBody>
      </p:sp>
      <p:sp>
        <p:nvSpPr>
          <p:cNvPr id="47" name="Rounded Rectangle 46">
            <a:extLst>
              <a:ext uri="{FF2B5EF4-FFF2-40B4-BE49-F238E27FC236}">
                <a16:creationId xmlns:a16="http://schemas.microsoft.com/office/drawing/2014/main" id="{3D86FD62-C805-B64F-AC5C-0FE13D862B11}"/>
              </a:ext>
            </a:extLst>
          </p:cNvPr>
          <p:cNvSpPr/>
          <p:nvPr/>
        </p:nvSpPr>
        <p:spPr>
          <a:xfrm>
            <a:off x="6787430" y="353421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ARCS</a:t>
            </a:r>
          </a:p>
        </p:txBody>
      </p:sp>
      <p:sp>
        <p:nvSpPr>
          <p:cNvPr id="48" name="Rounded Rectangle 47">
            <a:extLst>
              <a:ext uri="{FF2B5EF4-FFF2-40B4-BE49-F238E27FC236}">
                <a16:creationId xmlns:a16="http://schemas.microsoft.com/office/drawing/2014/main" id="{60D7D427-FF98-A041-96D3-9B6ED50EBB06}"/>
              </a:ext>
            </a:extLst>
          </p:cNvPr>
          <p:cNvSpPr/>
          <p:nvPr/>
        </p:nvSpPr>
        <p:spPr>
          <a:xfrm>
            <a:off x="6787429" y="4006570"/>
            <a:ext cx="952182" cy="350174"/>
          </a:xfrm>
          <a:prstGeom prst="roundRect">
            <a:avLst/>
          </a:prstGeom>
          <a:solidFill>
            <a:schemeClr val="accent5">
              <a:lumMod val="40000"/>
              <a:lumOff val="60000"/>
              <a:alpha val="84314"/>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Lachesis</a:t>
            </a:r>
          </a:p>
        </p:txBody>
      </p:sp>
      <p:sp>
        <p:nvSpPr>
          <p:cNvPr id="49" name="Rounded Rectangle 48">
            <a:extLst>
              <a:ext uri="{FF2B5EF4-FFF2-40B4-BE49-F238E27FC236}">
                <a16:creationId xmlns:a16="http://schemas.microsoft.com/office/drawing/2014/main" id="{DA9BC0B2-6F78-C342-940E-EC66175E56BE}"/>
              </a:ext>
            </a:extLst>
          </p:cNvPr>
          <p:cNvSpPr/>
          <p:nvPr/>
        </p:nvSpPr>
        <p:spPr>
          <a:xfrm>
            <a:off x="5351697"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50" name="Rounded Rectangle 49">
            <a:extLst>
              <a:ext uri="{FF2B5EF4-FFF2-40B4-BE49-F238E27FC236}">
                <a16:creationId xmlns:a16="http://schemas.microsoft.com/office/drawing/2014/main" id="{100D5FCE-2D19-3245-B761-8A6E56464250}"/>
              </a:ext>
            </a:extLst>
          </p:cNvPr>
          <p:cNvSpPr/>
          <p:nvPr/>
        </p:nvSpPr>
        <p:spPr>
          <a:xfrm>
            <a:off x="5434883" y="256940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10X</a:t>
            </a:r>
          </a:p>
        </p:txBody>
      </p:sp>
      <p:sp>
        <p:nvSpPr>
          <p:cNvPr id="51" name="Rounded Rectangle 50">
            <a:extLst>
              <a:ext uri="{FF2B5EF4-FFF2-40B4-BE49-F238E27FC236}">
                <a16:creationId xmlns:a16="http://schemas.microsoft.com/office/drawing/2014/main" id="{8F50DF8A-FAFC-0F48-8C40-A0E8D93C083E}"/>
              </a:ext>
            </a:extLst>
          </p:cNvPr>
          <p:cNvSpPr/>
          <p:nvPr/>
        </p:nvSpPr>
        <p:spPr>
          <a:xfrm>
            <a:off x="5434883" y="299152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PacBio</a:t>
            </a:r>
          </a:p>
        </p:txBody>
      </p:sp>
      <p:sp>
        <p:nvSpPr>
          <p:cNvPr id="52" name="Rounded Rectangle 51">
            <a:extLst>
              <a:ext uri="{FF2B5EF4-FFF2-40B4-BE49-F238E27FC236}">
                <a16:creationId xmlns:a16="http://schemas.microsoft.com/office/drawing/2014/main" id="{AE12E059-ED3E-E04E-82D7-016139742BC2}"/>
              </a:ext>
            </a:extLst>
          </p:cNvPr>
          <p:cNvSpPr/>
          <p:nvPr/>
        </p:nvSpPr>
        <p:spPr>
          <a:xfrm>
            <a:off x="5434882" y="341363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Oxford Nano</a:t>
            </a:r>
          </a:p>
        </p:txBody>
      </p:sp>
      <p:sp>
        <p:nvSpPr>
          <p:cNvPr id="53" name="Rounded Rectangle 52">
            <a:extLst>
              <a:ext uri="{FF2B5EF4-FFF2-40B4-BE49-F238E27FC236}">
                <a16:creationId xmlns:a16="http://schemas.microsoft.com/office/drawing/2014/main" id="{ADB37C0E-5AC2-6F42-80CA-64ABE253EF62}"/>
              </a:ext>
            </a:extLst>
          </p:cNvPr>
          <p:cNvSpPr/>
          <p:nvPr/>
        </p:nvSpPr>
        <p:spPr>
          <a:xfrm>
            <a:off x="5434881" y="4247727"/>
            <a:ext cx="952182" cy="350174"/>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Hi-C</a:t>
            </a:r>
          </a:p>
        </p:txBody>
      </p:sp>
      <p:sp>
        <p:nvSpPr>
          <p:cNvPr id="54" name="Right Arrow 53">
            <a:extLst>
              <a:ext uri="{FF2B5EF4-FFF2-40B4-BE49-F238E27FC236}">
                <a16:creationId xmlns:a16="http://schemas.microsoft.com/office/drawing/2014/main" id="{FC2B9283-EA9F-A640-BFA7-C20381AF8E40}"/>
              </a:ext>
            </a:extLst>
          </p:cNvPr>
          <p:cNvSpPr/>
          <p:nvPr/>
        </p:nvSpPr>
        <p:spPr>
          <a:xfrm>
            <a:off x="1244533"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ight Arrow 54">
            <a:extLst>
              <a:ext uri="{FF2B5EF4-FFF2-40B4-BE49-F238E27FC236}">
                <a16:creationId xmlns:a16="http://schemas.microsoft.com/office/drawing/2014/main" id="{01058EDC-7E22-5B45-B3AB-98F87BCF3CB1}"/>
              </a:ext>
            </a:extLst>
          </p:cNvPr>
          <p:cNvSpPr/>
          <p:nvPr/>
        </p:nvSpPr>
        <p:spPr>
          <a:xfrm>
            <a:off x="2414163"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ight Arrow 55">
            <a:extLst>
              <a:ext uri="{FF2B5EF4-FFF2-40B4-BE49-F238E27FC236}">
                <a16:creationId xmlns:a16="http://schemas.microsoft.com/office/drawing/2014/main" id="{1CDE88F5-5064-AE47-AF55-2866D9BA18B6}"/>
              </a:ext>
            </a:extLst>
          </p:cNvPr>
          <p:cNvSpPr/>
          <p:nvPr/>
        </p:nvSpPr>
        <p:spPr>
          <a:xfrm>
            <a:off x="3765097"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ight Arrow 56">
            <a:extLst>
              <a:ext uri="{FF2B5EF4-FFF2-40B4-BE49-F238E27FC236}">
                <a16:creationId xmlns:a16="http://schemas.microsoft.com/office/drawing/2014/main" id="{1BA9764F-20BB-0E46-A626-B0FFE20EB79C}"/>
              </a:ext>
            </a:extLst>
          </p:cNvPr>
          <p:cNvSpPr/>
          <p:nvPr/>
        </p:nvSpPr>
        <p:spPr>
          <a:xfrm>
            <a:off x="5127887"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ight Arrow 57">
            <a:extLst>
              <a:ext uri="{FF2B5EF4-FFF2-40B4-BE49-F238E27FC236}">
                <a16:creationId xmlns:a16="http://schemas.microsoft.com/office/drawing/2014/main" id="{B41E9869-4F83-AD40-8356-D335B06CDC37}"/>
              </a:ext>
            </a:extLst>
          </p:cNvPr>
          <p:cNvSpPr/>
          <p:nvPr/>
        </p:nvSpPr>
        <p:spPr>
          <a:xfrm>
            <a:off x="6465131"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ounded Rectangle 58">
            <a:extLst>
              <a:ext uri="{FF2B5EF4-FFF2-40B4-BE49-F238E27FC236}">
                <a16:creationId xmlns:a16="http://schemas.microsoft.com/office/drawing/2014/main" id="{A6C13D28-FBCF-8741-8E2A-BCB236F44001}"/>
              </a:ext>
            </a:extLst>
          </p:cNvPr>
          <p:cNvSpPr/>
          <p:nvPr/>
        </p:nvSpPr>
        <p:spPr>
          <a:xfrm>
            <a:off x="8044434" y="3047112"/>
            <a:ext cx="927165" cy="812508"/>
          </a:xfrm>
          <a:prstGeom prst="roundRect">
            <a:avLst/>
          </a:prstGeom>
          <a:solidFill>
            <a:schemeClr val="accent5">
              <a:lumMod val="40000"/>
              <a:lumOff val="60000"/>
              <a:alpha val="84314"/>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Genome!</a:t>
            </a:r>
          </a:p>
        </p:txBody>
      </p:sp>
      <p:sp>
        <p:nvSpPr>
          <p:cNvPr id="60" name="Right Arrow 59">
            <a:extLst>
              <a:ext uri="{FF2B5EF4-FFF2-40B4-BE49-F238E27FC236}">
                <a16:creationId xmlns:a16="http://schemas.microsoft.com/office/drawing/2014/main" id="{C3E88B79-73A3-4C43-AA19-664DC79E21F0}"/>
              </a:ext>
            </a:extLst>
          </p:cNvPr>
          <p:cNvSpPr/>
          <p:nvPr/>
        </p:nvSpPr>
        <p:spPr>
          <a:xfrm>
            <a:off x="7815550"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ounded Rectangle 60">
            <a:extLst>
              <a:ext uri="{FF2B5EF4-FFF2-40B4-BE49-F238E27FC236}">
                <a16:creationId xmlns:a16="http://schemas.microsoft.com/office/drawing/2014/main" id="{841D1386-FFA0-2A44-AD85-E931FBF32906}"/>
              </a:ext>
            </a:extLst>
          </p:cNvPr>
          <p:cNvSpPr/>
          <p:nvPr/>
        </p:nvSpPr>
        <p:spPr>
          <a:xfrm>
            <a:off x="5434881" y="3835706"/>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Illumina</a:t>
            </a:r>
          </a:p>
        </p:txBody>
      </p:sp>
      <p:sp>
        <p:nvSpPr>
          <p:cNvPr id="62" name="Rounded Rectangle 61">
            <a:extLst>
              <a:ext uri="{FF2B5EF4-FFF2-40B4-BE49-F238E27FC236}">
                <a16:creationId xmlns:a16="http://schemas.microsoft.com/office/drawing/2014/main" id="{C8AB3E1F-4E32-1343-BDB3-C563C77874A1}"/>
              </a:ext>
            </a:extLst>
          </p:cNvPr>
          <p:cNvSpPr/>
          <p:nvPr/>
        </p:nvSpPr>
        <p:spPr>
          <a:xfrm>
            <a:off x="4101616" y="40381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ABySS</a:t>
            </a:r>
            <a:endParaRPr lang="en-US" sz="1200" dirty="0">
              <a:solidFill>
                <a:schemeClr val="tx1"/>
              </a:solidFill>
            </a:endParaRPr>
          </a:p>
        </p:txBody>
      </p:sp>
    </p:spTree>
    <p:extLst>
      <p:ext uri="{BB962C8B-B14F-4D97-AF65-F5344CB8AC3E}">
        <p14:creationId xmlns:p14="http://schemas.microsoft.com/office/powerpoint/2010/main" val="4070199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E8C998-C819-D947-8668-B1DC39FCF9A1}"/>
              </a:ext>
            </a:extLst>
          </p:cNvPr>
          <p:cNvPicPr>
            <a:picLocks noGrp="1" noChangeAspect="1"/>
          </p:cNvPicPr>
          <p:nvPr>
            <p:ph idx="1"/>
          </p:nvPr>
        </p:nvPicPr>
        <p:blipFill>
          <a:blip r:embed="rId3"/>
          <a:stretch>
            <a:fillRect/>
          </a:stretch>
        </p:blipFill>
        <p:spPr>
          <a:xfrm>
            <a:off x="1369925" y="1367633"/>
            <a:ext cx="6404150" cy="5595859"/>
          </a:xfrm>
        </p:spPr>
      </p:pic>
      <p:sp>
        <p:nvSpPr>
          <p:cNvPr id="3" name="Rectangle 2">
            <a:extLst>
              <a:ext uri="{FF2B5EF4-FFF2-40B4-BE49-F238E27FC236}">
                <a16:creationId xmlns:a16="http://schemas.microsoft.com/office/drawing/2014/main" id="{2A654997-F99A-0C4C-B2F2-CBC5C7898CFF}"/>
              </a:ext>
            </a:extLst>
          </p:cNvPr>
          <p:cNvSpPr/>
          <p:nvPr/>
        </p:nvSpPr>
        <p:spPr>
          <a:xfrm>
            <a:off x="1621631" y="1284289"/>
            <a:ext cx="4311685" cy="2307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DC452D-8D31-C44B-8F96-0382ED56BD97}"/>
              </a:ext>
            </a:extLst>
          </p:cNvPr>
          <p:cNvSpPr>
            <a:spLocks noGrp="1"/>
          </p:cNvSpPr>
          <p:nvPr>
            <p:ph type="title"/>
          </p:nvPr>
        </p:nvSpPr>
        <p:spPr/>
        <p:txBody>
          <a:bodyPr>
            <a:normAutofit/>
          </a:bodyPr>
          <a:lstStyle/>
          <a:p>
            <a:r>
              <a:rPr lang="en-US" sz="3200" dirty="0"/>
              <a:t>We can link contigs through hi-c</a:t>
            </a:r>
          </a:p>
        </p:txBody>
      </p:sp>
    </p:spTree>
    <p:extLst>
      <p:ext uri="{BB962C8B-B14F-4D97-AF65-F5344CB8AC3E}">
        <p14:creationId xmlns:p14="http://schemas.microsoft.com/office/powerpoint/2010/main" val="193887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547F73-207D-1F4F-9958-62036327EA65}"/>
              </a:ext>
            </a:extLst>
          </p:cNvPr>
          <p:cNvSpPr>
            <a:spLocks noGrp="1"/>
          </p:cNvSpPr>
          <p:nvPr>
            <p:ph idx="1"/>
          </p:nvPr>
        </p:nvSpPr>
        <p:spPr>
          <a:xfrm>
            <a:off x="914401" y="1779550"/>
            <a:ext cx="3599831" cy="694020"/>
          </a:xfrm>
        </p:spPr>
        <p:txBody>
          <a:bodyPr anchor="ctr">
            <a:noAutofit/>
          </a:bodyPr>
          <a:lstStyle/>
          <a:p>
            <a:r>
              <a:rPr lang="en-US" sz="1900" dirty="0" err="1">
                <a:solidFill>
                  <a:srgbClr val="000000"/>
                </a:solidFill>
              </a:rPr>
              <a:t>Osmeridae</a:t>
            </a:r>
            <a:endParaRPr lang="en-US" sz="1900" dirty="0">
              <a:solidFill>
                <a:srgbClr val="000000"/>
              </a:solidFill>
            </a:endParaRPr>
          </a:p>
        </p:txBody>
      </p:sp>
      <p:sp>
        <p:nvSpPr>
          <p:cNvPr id="7" name="Title 1">
            <a:extLst>
              <a:ext uri="{FF2B5EF4-FFF2-40B4-BE49-F238E27FC236}">
                <a16:creationId xmlns:a16="http://schemas.microsoft.com/office/drawing/2014/main" id="{8D95491E-1A7A-F140-8C30-DD69FC4FA53A}"/>
              </a:ext>
            </a:extLst>
          </p:cNvPr>
          <p:cNvSpPr txBox="1">
            <a:spLocks/>
          </p:cNvSpPr>
          <p:nvPr/>
        </p:nvSpPr>
        <p:spPr>
          <a:xfrm>
            <a:off x="628650" y="365126"/>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Delta Smelt Background</a:t>
            </a:r>
          </a:p>
        </p:txBody>
      </p:sp>
      <p:pic>
        <p:nvPicPr>
          <p:cNvPr id="9" name="Picture 8">
            <a:extLst>
              <a:ext uri="{FF2B5EF4-FFF2-40B4-BE49-F238E27FC236}">
                <a16:creationId xmlns:a16="http://schemas.microsoft.com/office/drawing/2014/main" id="{DCAA67A3-5CF2-3440-B297-D6C00DEBFBC8}"/>
              </a:ext>
            </a:extLst>
          </p:cNvPr>
          <p:cNvPicPr>
            <a:picLocks noChangeAspect="1"/>
          </p:cNvPicPr>
          <p:nvPr/>
        </p:nvPicPr>
        <p:blipFill>
          <a:blip r:embed="rId3"/>
          <a:stretch>
            <a:fillRect/>
          </a:stretch>
        </p:blipFill>
        <p:spPr>
          <a:xfrm>
            <a:off x="4687643" y="919656"/>
            <a:ext cx="4161432" cy="5018687"/>
          </a:xfrm>
          <a:prstGeom prst="rect">
            <a:avLst/>
          </a:prstGeom>
        </p:spPr>
      </p:pic>
      <p:sp>
        <p:nvSpPr>
          <p:cNvPr id="11" name="TextBox 10">
            <a:extLst>
              <a:ext uri="{FF2B5EF4-FFF2-40B4-BE49-F238E27FC236}">
                <a16:creationId xmlns:a16="http://schemas.microsoft.com/office/drawing/2014/main" id="{672BEE61-7CB9-0C46-9651-979A9EDC3298}"/>
              </a:ext>
            </a:extLst>
          </p:cNvPr>
          <p:cNvSpPr txBox="1"/>
          <p:nvPr/>
        </p:nvSpPr>
        <p:spPr>
          <a:xfrm>
            <a:off x="4572000" y="5913307"/>
            <a:ext cx="2270558" cy="276999"/>
          </a:xfrm>
          <a:prstGeom prst="rect">
            <a:avLst/>
          </a:prstGeom>
          <a:noFill/>
        </p:spPr>
        <p:txBody>
          <a:bodyPr wrap="none" rtlCol="0">
            <a:spAutoFit/>
          </a:bodyPr>
          <a:lstStyle/>
          <a:p>
            <a:r>
              <a:rPr lang="en-US" sz="1200" dirty="0"/>
              <a:t>Illustration: National Geographic</a:t>
            </a:r>
          </a:p>
        </p:txBody>
      </p:sp>
      <p:sp>
        <p:nvSpPr>
          <p:cNvPr id="6" name="Content Placeholder 2">
            <a:extLst>
              <a:ext uri="{FF2B5EF4-FFF2-40B4-BE49-F238E27FC236}">
                <a16:creationId xmlns:a16="http://schemas.microsoft.com/office/drawing/2014/main" id="{55C10C1A-117D-464B-AC9A-F1D67E6D98EC}"/>
              </a:ext>
            </a:extLst>
          </p:cNvPr>
          <p:cNvSpPr txBox="1">
            <a:spLocks/>
          </p:cNvSpPr>
          <p:nvPr/>
        </p:nvSpPr>
        <p:spPr>
          <a:xfrm>
            <a:off x="914400" y="2145323"/>
            <a:ext cx="3599831" cy="1101969"/>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dirty="0">
                <a:solidFill>
                  <a:srgbClr val="000000"/>
                </a:solidFill>
              </a:rPr>
              <a:t>Endemic to the San Francisco Estuary (SFE)</a:t>
            </a:r>
          </a:p>
        </p:txBody>
      </p:sp>
      <p:sp>
        <p:nvSpPr>
          <p:cNvPr id="8" name="Content Placeholder 2">
            <a:extLst>
              <a:ext uri="{FF2B5EF4-FFF2-40B4-BE49-F238E27FC236}">
                <a16:creationId xmlns:a16="http://schemas.microsoft.com/office/drawing/2014/main" id="{DEDD16B8-635F-AD46-B929-AB75FBE0819E}"/>
              </a:ext>
            </a:extLst>
          </p:cNvPr>
          <p:cNvSpPr txBox="1">
            <a:spLocks/>
          </p:cNvSpPr>
          <p:nvPr/>
        </p:nvSpPr>
        <p:spPr>
          <a:xfrm>
            <a:off x="914400" y="2813539"/>
            <a:ext cx="3599831" cy="1101970"/>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dirty="0">
                <a:solidFill>
                  <a:srgbClr val="000000"/>
                </a:solidFill>
              </a:rPr>
              <a:t>Population has been declining since 1970s</a:t>
            </a:r>
          </a:p>
        </p:txBody>
      </p:sp>
      <p:sp>
        <p:nvSpPr>
          <p:cNvPr id="12" name="Content Placeholder 2">
            <a:extLst>
              <a:ext uri="{FF2B5EF4-FFF2-40B4-BE49-F238E27FC236}">
                <a16:creationId xmlns:a16="http://schemas.microsoft.com/office/drawing/2014/main" id="{2F78FCDC-134E-D647-9B4A-BF68D8030B06}"/>
              </a:ext>
            </a:extLst>
          </p:cNvPr>
          <p:cNvSpPr txBox="1">
            <a:spLocks/>
          </p:cNvSpPr>
          <p:nvPr/>
        </p:nvSpPr>
        <p:spPr>
          <a:xfrm>
            <a:off x="914399" y="3429000"/>
            <a:ext cx="3599831" cy="1154725"/>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dirty="0">
                <a:solidFill>
                  <a:srgbClr val="000000"/>
                </a:solidFill>
              </a:rPr>
              <a:t>Federally Threatened, State Endangered</a:t>
            </a:r>
          </a:p>
        </p:txBody>
      </p:sp>
      <p:sp>
        <p:nvSpPr>
          <p:cNvPr id="14" name="Content Placeholder 2">
            <a:extLst>
              <a:ext uri="{FF2B5EF4-FFF2-40B4-BE49-F238E27FC236}">
                <a16:creationId xmlns:a16="http://schemas.microsoft.com/office/drawing/2014/main" id="{003FE3D3-D262-AE47-907A-8AAC48D5BB83}"/>
              </a:ext>
            </a:extLst>
          </p:cNvPr>
          <p:cNvSpPr txBox="1">
            <a:spLocks/>
          </p:cNvSpPr>
          <p:nvPr/>
        </p:nvSpPr>
        <p:spPr>
          <a:xfrm>
            <a:off x="914399" y="4097217"/>
            <a:ext cx="3599831" cy="1101969"/>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dirty="0">
                <a:solidFill>
                  <a:srgbClr val="000000"/>
                </a:solidFill>
              </a:rPr>
              <a:t>Captive population at the Fish Culture and Conservation Lab</a:t>
            </a:r>
          </a:p>
        </p:txBody>
      </p:sp>
      <p:sp>
        <p:nvSpPr>
          <p:cNvPr id="15" name="Content Placeholder 2">
            <a:extLst>
              <a:ext uri="{FF2B5EF4-FFF2-40B4-BE49-F238E27FC236}">
                <a16:creationId xmlns:a16="http://schemas.microsoft.com/office/drawing/2014/main" id="{74947E3D-783F-7541-8E31-B08EB41778DD}"/>
              </a:ext>
            </a:extLst>
          </p:cNvPr>
          <p:cNvSpPr txBox="1">
            <a:spLocks/>
          </p:cNvSpPr>
          <p:nvPr/>
        </p:nvSpPr>
        <p:spPr>
          <a:xfrm>
            <a:off x="914399" y="4765433"/>
            <a:ext cx="3599831" cy="1052178"/>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dirty="0">
                <a:solidFill>
                  <a:srgbClr val="000000"/>
                </a:solidFill>
              </a:rPr>
              <a:t>Monitored through physical surveys of the SFE</a:t>
            </a:r>
          </a:p>
        </p:txBody>
      </p:sp>
    </p:spTree>
    <p:extLst>
      <p:ext uri="{BB962C8B-B14F-4D97-AF65-F5344CB8AC3E}">
        <p14:creationId xmlns:p14="http://schemas.microsoft.com/office/powerpoint/2010/main" val="182461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1" grpId="0"/>
      <p:bldP spid="6" grpId="0"/>
      <p:bldP spid="8" grpId="0"/>
      <p:bldP spid="12" grpId="0"/>
      <p:bldP spid="14" grpId="0"/>
      <p:bldP spid="1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F60B7-7C7F-804E-88EB-0B756860ECA3}"/>
              </a:ext>
            </a:extLst>
          </p:cNvPr>
          <p:cNvSpPr>
            <a:spLocks noGrp="1"/>
          </p:cNvSpPr>
          <p:nvPr>
            <p:ph type="title"/>
          </p:nvPr>
        </p:nvSpPr>
        <p:spPr/>
        <p:txBody>
          <a:bodyPr>
            <a:normAutofit/>
          </a:bodyPr>
          <a:lstStyle/>
          <a:p>
            <a:r>
              <a:rPr lang="en-US" sz="3200" dirty="0"/>
              <a:t>Delta Smelt Assembly Workflow</a:t>
            </a:r>
          </a:p>
        </p:txBody>
      </p:sp>
      <p:sp>
        <p:nvSpPr>
          <p:cNvPr id="34" name="Rounded Rectangle 33">
            <a:extLst>
              <a:ext uri="{FF2B5EF4-FFF2-40B4-BE49-F238E27FC236}">
                <a16:creationId xmlns:a16="http://schemas.microsoft.com/office/drawing/2014/main" id="{549CEA21-F94C-2847-A1C0-5870FCB3F3DF}"/>
              </a:ext>
            </a:extLst>
          </p:cNvPr>
          <p:cNvSpPr/>
          <p:nvPr/>
        </p:nvSpPr>
        <p:spPr>
          <a:xfrm>
            <a:off x="317367" y="3024810"/>
            <a:ext cx="927165"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Sample</a:t>
            </a:r>
          </a:p>
        </p:txBody>
      </p:sp>
      <p:sp>
        <p:nvSpPr>
          <p:cNvPr id="35" name="Rounded Rectangle 34">
            <a:extLst>
              <a:ext uri="{FF2B5EF4-FFF2-40B4-BE49-F238E27FC236}">
                <a16:creationId xmlns:a16="http://schemas.microsoft.com/office/drawing/2014/main" id="{57BC4DB1-15ED-6A4E-AD1F-8F4479A4664C}"/>
              </a:ext>
            </a:extLst>
          </p:cNvPr>
          <p:cNvSpPr/>
          <p:nvPr/>
        </p:nvSpPr>
        <p:spPr>
          <a:xfrm>
            <a:off x="1466478" y="3047112"/>
            <a:ext cx="952182"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HMW gDNA extraction</a:t>
            </a:r>
          </a:p>
        </p:txBody>
      </p:sp>
      <p:sp>
        <p:nvSpPr>
          <p:cNvPr id="36" name="Rounded Rectangle 35">
            <a:extLst>
              <a:ext uri="{FF2B5EF4-FFF2-40B4-BE49-F238E27FC236}">
                <a16:creationId xmlns:a16="http://schemas.microsoft.com/office/drawing/2014/main" id="{8DDBEAFA-895F-2E4A-96D7-49A0E1ABB5B3}"/>
              </a:ext>
            </a:extLst>
          </p:cNvPr>
          <p:cNvSpPr/>
          <p:nvPr/>
        </p:nvSpPr>
        <p:spPr>
          <a:xfrm>
            <a:off x="2653287" y="2076956"/>
            <a:ext cx="1121521" cy="2656545"/>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37" name="Rounded Rectangle 36">
            <a:extLst>
              <a:ext uri="{FF2B5EF4-FFF2-40B4-BE49-F238E27FC236}">
                <a16:creationId xmlns:a16="http://schemas.microsoft.com/office/drawing/2014/main" id="{C722CF99-6E09-1340-88A1-792EE80767D2}"/>
              </a:ext>
            </a:extLst>
          </p:cNvPr>
          <p:cNvSpPr/>
          <p:nvPr/>
        </p:nvSpPr>
        <p:spPr>
          <a:xfrm>
            <a:off x="2736473" y="2674499"/>
            <a:ext cx="952182" cy="84117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Linked-Read</a:t>
            </a:r>
          </a:p>
          <a:p>
            <a:pPr algn="ctr"/>
            <a:r>
              <a:rPr lang="en-US" sz="1200" dirty="0">
                <a:solidFill>
                  <a:schemeClr val="tx1"/>
                </a:solidFill>
              </a:rPr>
              <a:t> (10X)</a:t>
            </a:r>
          </a:p>
        </p:txBody>
      </p:sp>
      <p:sp>
        <p:nvSpPr>
          <p:cNvPr id="38" name="Rounded Rectangle 37">
            <a:extLst>
              <a:ext uri="{FF2B5EF4-FFF2-40B4-BE49-F238E27FC236}">
                <a16:creationId xmlns:a16="http://schemas.microsoft.com/office/drawing/2014/main" id="{C20BC3D3-489A-7E46-A157-FE53486722E6}"/>
              </a:ext>
            </a:extLst>
          </p:cNvPr>
          <p:cNvSpPr/>
          <p:nvPr/>
        </p:nvSpPr>
        <p:spPr>
          <a:xfrm>
            <a:off x="2736473" y="3615613"/>
            <a:ext cx="952182" cy="98228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Long Reads</a:t>
            </a:r>
          </a:p>
          <a:p>
            <a:pPr algn="ctr"/>
            <a:r>
              <a:rPr lang="en-US" sz="1200" dirty="0">
                <a:solidFill>
                  <a:schemeClr val="tx1"/>
                </a:solidFill>
              </a:rPr>
              <a:t>(PacBio &amp; Oxford Nanopore)</a:t>
            </a:r>
          </a:p>
        </p:txBody>
      </p:sp>
      <p:sp>
        <p:nvSpPr>
          <p:cNvPr id="40" name="Rounded Rectangle 39">
            <a:extLst>
              <a:ext uri="{FF2B5EF4-FFF2-40B4-BE49-F238E27FC236}">
                <a16:creationId xmlns:a16="http://schemas.microsoft.com/office/drawing/2014/main" id="{51E6DDD6-968C-2E42-9DFD-AA8DA0DB0C9F}"/>
              </a:ext>
            </a:extLst>
          </p:cNvPr>
          <p:cNvSpPr/>
          <p:nvPr/>
        </p:nvSpPr>
        <p:spPr>
          <a:xfrm>
            <a:off x="4003482"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1" name="Rounded Rectangle 40">
            <a:extLst>
              <a:ext uri="{FF2B5EF4-FFF2-40B4-BE49-F238E27FC236}">
                <a16:creationId xmlns:a16="http://schemas.microsoft.com/office/drawing/2014/main" id="{0801E721-11A1-AE4A-AA4E-F2D1A8EADDB6}"/>
              </a:ext>
            </a:extLst>
          </p:cNvPr>
          <p:cNvSpPr/>
          <p:nvPr/>
        </p:nvSpPr>
        <p:spPr>
          <a:xfrm>
            <a:off x="4095909" y="2575154"/>
            <a:ext cx="952182" cy="350174"/>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Supernova</a:t>
            </a:r>
          </a:p>
        </p:txBody>
      </p:sp>
      <p:sp>
        <p:nvSpPr>
          <p:cNvPr id="42" name="Rounded Rectangle 41">
            <a:extLst>
              <a:ext uri="{FF2B5EF4-FFF2-40B4-BE49-F238E27FC236}">
                <a16:creationId xmlns:a16="http://schemas.microsoft.com/office/drawing/2014/main" id="{8222C154-8130-8246-9152-3102D424CBE3}"/>
              </a:ext>
            </a:extLst>
          </p:cNvPr>
          <p:cNvSpPr/>
          <p:nvPr/>
        </p:nvSpPr>
        <p:spPr>
          <a:xfrm>
            <a:off x="4095909" y="30374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FALCON</a:t>
            </a:r>
          </a:p>
        </p:txBody>
      </p:sp>
      <p:sp>
        <p:nvSpPr>
          <p:cNvPr id="43" name="Rounded Rectangle 42">
            <a:extLst>
              <a:ext uri="{FF2B5EF4-FFF2-40B4-BE49-F238E27FC236}">
                <a16:creationId xmlns:a16="http://schemas.microsoft.com/office/drawing/2014/main" id="{A8296259-D204-6545-8C44-5ACFDD2F3131}"/>
              </a:ext>
            </a:extLst>
          </p:cNvPr>
          <p:cNvSpPr/>
          <p:nvPr/>
        </p:nvSpPr>
        <p:spPr>
          <a:xfrm>
            <a:off x="4095908" y="353996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Canu</a:t>
            </a:r>
            <a:endParaRPr lang="en-US" sz="1200" dirty="0">
              <a:solidFill>
                <a:schemeClr val="tx1"/>
              </a:solidFill>
            </a:endParaRPr>
          </a:p>
        </p:txBody>
      </p:sp>
      <p:sp>
        <p:nvSpPr>
          <p:cNvPr id="44" name="Rounded Rectangle 43">
            <a:extLst>
              <a:ext uri="{FF2B5EF4-FFF2-40B4-BE49-F238E27FC236}">
                <a16:creationId xmlns:a16="http://schemas.microsoft.com/office/drawing/2014/main" id="{CA4A0E2D-D008-D74B-9F40-4FCE7E4DFC1D}"/>
              </a:ext>
            </a:extLst>
          </p:cNvPr>
          <p:cNvSpPr/>
          <p:nvPr/>
        </p:nvSpPr>
        <p:spPr>
          <a:xfrm>
            <a:off x="6704245"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Re-Assembly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5" name="Rounded Rectangle 44">
            <a:extLst>
              <a:ext uri="{FF2B5EF4-FFF2-40B4-BE49-F238E27FC236}">
                <a16:creationId xmlns:a16="http://schemas.microsoft.com/office/drawing/2014/main" id="{55571C12-C760-F242-9FCA-3B2844D49822}"/>
              </a:ext>
            </a:extLst>
          </p:cNvPr>
          <p:cNvSpPr/>
          <p:nvPr/>
        </p:nvSpPr>
        <p:spPr>
          <a:xfrm>
            <a:off x="6787431" y="261964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Tigmint</a:t>
            </a:r>
            <a:endParaRPr lang="en-US" sz="1200" dirty="0">
              <a:solidFill>
                <a:schemeClr val="tx1"/>
              </a:solidFill>
            </a:endParaRPr>
          </a:p>
        </p:txBody>
      </p:sp>
      <p:sp>
        <p:nvSpPr>
          <p:cNvPr id="46" name="Rounded Rectangle 45">
            <a:extLst>
              <a:ext uri="{FF2B5EF4-FFF2-40B4-BE49-F238E27FC236}">
                <a16:creationId xmlns:a16="http://schemas.microsoft.com/office/drawing/2014/main" id="{B47D1412-24A9-9D4F-93B6-4773B4FF6BE0}"/>
              </a:ext>
            </a:extLst>
          </p:cNvPr>
          <p:cNvSpPr/>
          <p:nvPr/>
        </p:nvSpPr>
        <p:spPr>
          <a:xfrm>
            <a:off x="6787431" y="308195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miniasm</a:t>
            </a:r>
            <a:endParaRPr lang="en-US" sz="1200" dirty="0">
              <a:solidFill>
                <a:schemeClr val="tx1"/>
              </a:solidFill>
            </a:endParaRPr>
          </a:p>
        </p:txBody>
      </p:sp>
      <p:sp>
        <p:nvSpPr>
          <p:cNvPr id="47" name="Rounded Rectangle 46">
            <a:extLst>
              <a:ext uri="{FF2B5EF4-FFF2-40B4-BE49-F238E27FC236}">
                <a16:creationId xmlns:a16="http://schemas.microsoft.com/office/drawing/2014/main" id="{3D86FD62-C805-B64F-AC5C-0FE13D862B11}"/>
              </a:ext>
            </a:extLst>
          </p:cNvPr>
          <p:cNvSpPr/>
          <p:nvPr/>
        </p:nvSpPr>
        <p:spPr>
          <a:xfrm>
            <a:off x="6787430" y="353421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ARCS</a:t>
            </a:r>
          </a:p>
        </p:txBody>
      </p:sp>
      <p:sp>
        <p:nvSpPr>
          <p:cNvPr id="48" name="Rounded Rectangle 47">
            <a:extLst>
              <a:ext uri="{FF2B5EF4-FFF2-40B4-BE49-F238E27FC236}">
                <a16:creationId xmlns:a16="http://schemas.microsoft.com/office/drawing/2014/main" id="{60D7D427-FF98-A041-96D3-9B6ED50EBB06}"/>
              </a:ext>
            </a:extLst>
          </p:cNvPr>
          <p:cNvSpPr/>
          <p:nvPr/>
        </p:nvSpPr>
        <p:spPr>
          <a:xfrm>
            <a:off x="6787429" y="4006570"/>
            <a:ext cx="952182" cy="350174"/>
          </a:xfrm>
          <a:prstGeom prst="roundRect">
            <a:avLst/>
          </a:prstGeom>
          <a:solidFill>
            <a:schemeClr val="accent4">
              <a:lumMod val="40000"/>
              <a:lumOff val="60000"/>
              <a:alpha val="84314"/>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Lachesis</a:t>
            </a:r>
          </a:p>
        </p:txBody>
      </p:sp>
      <p:sp>
        <p:nvSpPr>
          <p:cNvPr id="49" name="Rounded Rectangle 48">
            <a:extLst>
              <a:ext uri="{FF2B5EF4-FFF2-40B4-BE49-F238E27FC236}">
                <a16:creationId xmlns:a16="http://schemas.microsoft.com/office/drawing/2014/main" id="{DA9BC0B2-6F78-C342-940E-EC66175E56BE}"/>
              </a:ext>
            </a:extLst>
          </p:cNvPr>
          <p:cNvSpPr/>
          <p:nvPr/>
        </p:nvSpPr>
        <p:spPr>
          <a:xfrm>
            <a:off x="5351697"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50" name="Rounded Rectangle 49">
            <a:extLst>
              <a:ext uri="{FF2B5EF4-FFF2-40B4-BE49-F238E27FC236}">
                <a16:creationId xmlns:a16="http://schemas.microsoft.com/office/drawing/2014/main" id="{100D5FCE-2D19-3245-B761-8A6E56464250}"/>
              </a:ext>
            </a:extLst>
          </p:cNvPr>
          <p:cNvSpPr/>
          <p:nvPr/>
        </p:nvSpPr>
        <p:spPr>
          <a:xfrm>
            <a:off x="5434883" y="256940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10X</a:t>
            </a:r>
          </a:p>
        </p:txBody>
      </p:sp>
      <p:sp>
        <p:nvSpPr>
          <p:cNvPr id="51" name="Rounded Rectangle 50">
            <a:extLst>
              <a:ext uri="{FF2B5EF4-FFF2-40B4-BE49-F238E27FC236}">
                <a16:creationId xmlns:a16="http://schemas.microsoft.com/office/drawing/2014/main" id="{8F50DF8A-FAFC-0F48-8C40-A0E8D93C083E}"/>
              </a:ext>
            </a:extLst>
          </p:cNvPr>
          <p:cNvSpPr/>
          <p:nvPr/>
        </p:nvSpPr>
        <p:spPr>
          <a:xfrm>
            <a:off x="5434883" y="299152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PacBio</a:t>
            </a:r>
          </a:p>
        </p:txBody>
      </p:sp>
      <p:sp>
        <p:nvSpPr>
          <p:cNvPr id="52" name="Rounded Rectangle 51">
            <a:extLst>
              <a:ext uri="{FF2B5EF4-FFF2-40B4-BE49-F238E27FC236}">
                <a16:creationId xmlns:a16="http://schemas.microsoft.com/office/drawing/2014/main" id="{AE12E059-ED3E-E04E-82D7-016139742BC2}"/>
              </a:ext>
            </a:extLst>
          </p:cNvPr>
          <p:cNvSpPr/>
          <p:nvPr/>
        </p:nvSpPr>
        <p:spPr>
          <a:xfrm>
            <a:off x="5434882" y="341363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Oxford Nano</a:t>
            </a:r>
          </a:p>
        </p:txBody>
      </p:sp>
      <p:sp>
        <p:nvSpPr>
          <p:cNvPr id="53" name="Rounded Rectangle 52">
            <a:extLst>
              <a:ext uri="{FF2B5EF4-FFF2-40B4-BE49-F238E27FC236}">
                <a16:creationId xmlns:a16="http://schemas.microsoft.com/office/drawing/2014/main" id="{ADB37C0E-5AC2-6F42-80CA-64ABE253EF62}"/>
              </a:ext>
            </a:extLst>
          </p:cNvPr>
          <p:cNvSpPr/>
          <p:nvPr/>
        </p:nvSpPr>
        <p:spPr>
          <a:xfrm>
            <a:off x="5434881" y="4247727"/>
            <a:ext cx="952182" cy="350174"/>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Hi-C</a:t>
            </a:r>
          </a:p>
        </p:txBody>
      </p:sp>
      <p:sp>
        <p:nvSpPr>
          <p:cNvPr id="54" name="Right Arrow 53">
            <a:extLst>
              <a:ext uri="{FF2B5EF4-FFF2-40B4-BE49-F238E27FC236}">
                <a16:creationId xmlns:a16="http://schemas.microsoft.com/office/drawing/2014/main" id="{FC2B9283-EA9F-A640-BFA7-C20381AF8E40}"/>
              </a:ext>
            </a:extLst>
          </p:cNvPr>
          <p:cNvSpPr/>
          <p:nvPr/>
        </p:nvSpPr>
        <p:spPr>
          <a:xfrm>
            <a:off x="1244533"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ight Arrow 54">
            <a:extLst>
              <a:ext uri="{FF2B5EF4-FFF2-40B4-BE49-F238E27FC236}">
                <a16:creationId xmlns:a16="http://schemas.microsoft.com/office/drawing/2014/main" id="{01058EDC-7E22-5B45-B3AB-98F87BCF3CB1}"/>
              </a:ext>
            </a:extLst>
          </p:cNvPr>
          <p:cNvSpPr/>
          <p:nvPr/>
        </p:nvSpPr>
        <p:spPr>
          <a:xfrm>
            <a:off x="2414163"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ight Arrow 55">
            <a:extLst>
              <a:ext uri="{FF2B5EF4-FFF2-40B4-BE49-F238E27FC236}">
                <a16:creationId xmlns:a16="http://schemas.microsoft.com/office/drawing/2014/main" id="{1CDE88F5-5064-AE47-AF55-2866D9BA18B6}"/>
              </a:ext>
            </a:extLst>
          </p:cNvPr>
          <p:cNvSpPr/>
          <p:nvPr/>
        </p:nvSpPr>
        <p:spPr>
          <a:xfrm>
            <a:off x="3765097"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ight Arrow 56">
            <a:extLst>
              <a:ext uri="{FF2B5EF4-FFF2-40B4-BE49-F238E27FC236}">
                <a16:creationId xmlns:a16="http://schemas.microsoft.com/office/drawing/2014/main" id="{1BA9764F-20BB-0E46-A626-B0FFE20EB79C}"/>
              </a:ext>
            </a:extLst>
          </p:cNvPr>
          <p:cNvSpPr/>
          <p:nvPr/>
        </p:nvSpPr>
        <p:spPr>
          <a:xfrm>
            <a:off x="5127887"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ight Arrow 57">
            <a:extLst>
              <a:ext uri="{FF2B5EF4-FFF2-40B4-BE49-F238E27FC236}">
                <a16:creationId xmlns:a16="http://schemas.microsoft.com/office/drawing/2014/main" id="{B41E9869-4F83-AD40-8356-D335B06CDC37}"/>
              </a:ext>
            </a:extLst>
          </p:cNvPr>
          <p:cNvSpPr/>
          <p:nvPr/>
        </p:nvSpPr>
        <p:spPr>
          <a:xfrm>
            <a:off x="6465131"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ounded Rectangle 58">
            <a:extLst>
              <a:ext uri="{FF2B5EF4-FFF2-40B4-BE49-F238E27FC236}">
                <a16:creationId xmlns:a16="http://schemas.microsoft.com/office/drawing/2014/main" id="{A6C13D28-FBCF-8741-8E2A-BCB236F44001}"/>
              </a:ext>
            </a:extLst>
          </p:cNvPr>
          <p:cNvSpPr/>
          <p:nvPr/>
        </p:nvSpPr>
        <p:spPr>
          <a:xfrm>
            <a:off x="8044434" y="3047112"/>
            <a:ext cx="927165" cy="812508"/>
          </a:xfrm>
          <a:prstGeom prst="roundRect">
            <a:avLst/>
          </a:prstGeom>
          <a:solidFill>
            <a:schemeClr val="accent4">
              <a:lumMod val="40000"/>
              <a:lumOff val="60000"/>
              <a:alpha val="84314"/>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Genome!</a:t>
            </a:r>
          </a:p>
        </p:txBody>
      </p:sp>
      <p:sp>
        <p:nvSpPr>
          <p:cNvPr id="60" name="Right Arrow 59">
            <a:extLst>
              <a:ext uri="{FF2B5EF4-FFF2-40B4-BE49-F238E27FC236}">
                <a16:creationId xmlns:a16="http://schemas.microsoft.com/office/drawing/2014/main" id="{C3E88B79-73A3-4C43-AA19-664DC79E21F0}"/>
              </a:ext>
            </a:extLst>
          </p:cNvPr>
          <p:cNvSpPr/>
          <p:nvPr/>
        </p:nvSpPr>
        <p:spPr>
          <a:xfrm>
            <a:off x="7815550"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ounded Rectangle 60">
            <a:extLst>
              <a:ext uri="{FF2B5EF4-FFF2-40B4-BE49-F238E27FC236}">
                <a16:creationId xmlns:a16="http://schemas.microsoft.com/office/drawing/2014/main" id="{841D1386-FFA0-2A44-AD85-E931FBF32906}"/>
              </a:ext>
            </a:extLst>
          </p:cNvPr>
          <p:cNvSpPr/>
          <p:nvPr/>
        </p:nvSpPr>
        <p:spPr>
          <a:xfrm>
            <a:off x="5434881" y="3835706"/>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Illumina</a:t>
            </a:r>
          </a:p>
        </p:txBody>
      </p:sp>
      <p:sp>
        <p:nvSpPr>
          <p:cNvPr id="62" name="Rounded Rectangle 61">
            <a:extLst>
              <a:ext uri="{FF2B5EF4-FFF2-40B4-BE49-F238E27FC236}">
                <a16:creationId xmlns:a16="http://schemas.microsoft.com/office/drawing/2014/main" id="{C8AB3E1F-4E32-1343-BDB3-C563C77874A1}"/>
              </a:ext>
            </a:extLst>
          </p:cNvPr>
          <p:cNvSpPr/>
          <p:nvPr/>
        </p:nvSpPr>
        <p:spPr>
          <a:xfrm>
            <a:off x="4101616" y="40381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ABySS</a:t>
            </a:r>
            <a:endParaRPr lang="en-US" sz="1200" dirty="0">
              <a:solidFill>
                <a:schemeClr val="tx1"/>
              </a:solidFill>
            </a:endParaRPr>
          </a:p>
        </p:txBody>
      </p:sp>
      <p:sp>
        <p:nvSpPr>
          <p:cNvPr id="32" name="Rounded Rectangle 31">
            <a:extLst>
              <a:ext uri="{FF2B5EF4-FFF2-40B4-BE49-F238E27FC236}">
                <a16:creationId xmlns:a16="http://schemas.microsoft.com/office/drawing/2014/main" id="{EB25CDDA-1086-3044-9687-7E0A71538BD2}"/>
              </a:ext>
            </a:extLst>
          </p:cNvPr>
          <p:cNvSpPr/>
          <p:nvPr/>
        </p:nvSpPr>
        <p:spPr>
          <a:xfrm>
            <a:off x="898721" y="5131741"/>
            <a:ext cx="1135513" cy="345591"/>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Step Complete</a:t>
            </a:r>
          </a:p>
        </p:txBody>
      </p:sp>
      <p:sp>
        <p:nvSpPr>
          <p:cNvPr id="33" name="Rounded Rectangle 32">
            <a:extLst>
              <a:ext uri="{FF2B5EF4-FFF2-40B4-BE49-F238E27FC236}">
                <a16:creationId xmlns:a16="http://schemas.microsoft.com/office/drawing/2014/main" id="{D718BFD5-03EE-8647-9C16-05788F05EADB}"/>
              </a:ext>
            </a:extLst>
          </p:cNvPr>
          <p:cNvSpPr/>
          <p:nvPr/>
        </p:nvSpPr>
        <p:spPr>
          <a:xfrm>
            <a:off x="990386" y="5604678"/>
            <a:ext cx="952182" cy="345591"/>
          </a:xfrm>
          <a:prstGeom prst="roundRect">
            <a:avLst/>
          </a:prstGeom>
          <a:solidFill>
            <a:schemeClr val="accent4">
              <a:lumMod val="40000"/>
              <a:lumOff val="60000"/>
              <a:alpha val="84314"/>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In Progress</a:t>
            </a:r>
          </a:p>
        </p:txBody>
      </p:sp>
    </p:spTree>
    <p:extLst>
      <p:ext uri="{BB962C8B-B14F-4D97-AF65-F5344CB8AC3E}">
        <p14:creationId xmlns:p14="http://schemas.microsoft.com/office/powerpoint/2010/main" val="130564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E6688-FA51-EE49-B9A8-64174A242BC8}"/>
              </a:ext>
            </a:extLst>
          </p:cNvPr>
          <p:cNvSpPr>
            <a:spLocks noGrp="1"/>
          </p:cNvSpPr>
          <p:nvPr>
            <p:ph type="title"/>
          </p:nvPr>
        </p:nvSpPr>
        <p:spPr/>
        <p:txBody>
          <a:bodyPr>
            <a:noAutofit/>
          </a:bodyPr>
          <a:lstStyle/>
          <a:p>
            <a:r>
              <a:rPr lang="en-US" sz="4000" dirty="0"/>
              <a:t>Next steps</a:t>
            </a:r>
          </a:p>
        </p:txBody>
      </p:sp>
      <p:sp>
        <p:nvSpPr>
          <p:cNvPr id="3" name="Content Placeholder 2">
            <a:extLst>
              <a:ext uri="{FF2B5EF4-FFF2-40B4-BE49-F238E27FC236}">
                <a16:creationId xmlns:a16="http://schemas.microsoft.com/office/drawing/2014/main" id="{1B34780B-4B97-584C-A59D-B904EC94B562}"/>
              </a:ext>
            </a:extLst>
          </p:cNvPr>
          <p:cNvSpPr>
            <a:spLocks noGrp="1"/>
          </p:cNvSpPr>
          <p:nvPr>
            <p:ph idx="1"/>
          </p:nvPr>
        </p:nvSpPr>
        <p:spPr>
          <a:xfrm>
            <a:off x="4855334" y="1825625"/>
            <a:ext cx="3660015" cy="4351338"/>
          </a:xfrm>
        </p:spPr>
        <p:txBody>
          <a:bodyPr>
            <a:normAutofit/>
          </a:bodyPr>
          <a:lstStyle/>
          <a:p>
            <a:r>
              <a:rPr lang="en-US" sz="2400" dirty="0"/>
              <a:t>After the assembly is complete we can increase the precision and accuracy of population genetic estimations.</a:t>
            </a:r>
          </a:p>
          <a:p>
            <a:r>
              <a:rPr lang="en-US" sz="2400" dirty="0"/>
              <a:t>Investigation of domestication within captive colony </a:t>
            </a:r>
          </a:p>
          <a:p>
            <a:r>
              <a:rPr lang="en-US" sz="2400" dirty="0"/>
              <a:t>Identification of sex marker(s)</a:t>
            </a:r>
          </a:p>
        </p:txBody>
      </p:sp>
      <p:pic>
        <p:nvPicPr>
          <p:cNvPr id="4" name="Picture 3">
            <a:extLst>
              <a:ext uri="{FF2B5EF4-FFF2-40B4-BE49-F238E27FC236}">
                <a16:creationId xmlns:a16="http://schemas.microsoft.com/office/drawing/2014/main" id="{C85AAD78-BA54-424A-A22E-1A98372059E6}"/>
              </a:ext>
            </a:extLst>
          </p:cNvPr>
          <p:cNvPicPr>
            <a:picLocks noChangeAspect="1"/>
          </p:cNvPicPr>
          <p:nvPr/>
        </p:nvPicPr>
        <p:blipFill>
          <a:blip r:embed="rId3"/>
          <a:stretch>
            <a:fillRect/>
          </a:stretch>
        </p:blipFill>
        <p:spPr>
          <a:xfrm>
            <a:off x="460293" y="2069409"/>
            <a:ext cx="4204233" cy="3147785"/>
          </a:xfrm>
          <a:prstGeom prst="rect">
            <a:avLst/>
          </a:prstGeom>
        </p:spPr>
      </p:pic>
      <p:sp>
        <p:nvSpPr>
          <p:cNvPr id="5" name="TextBox 4">
            <a:extLst>
              <a:ext uri="{FF2B5EF4-FFF2-40B4-BE49-F238E27FC236}">
                <a16:creationId xmlns:a16="http://schemas.microsoft.com/office/drawing/2014/main" id="{B4F0D03C-594E-9841-834C-55BDB962EBEC}"/>
              </a:ext>
            </a:extLst>
          </p:cNvPr>
          <p:cNvSpPr txBox="1"/>
          <p:nvPr/>
        </p:nvSpPr>
        <p:spPr>
          <a:xfrm>
            <a:off x="460293" y="5217194"/>
            <a:ext cx="2270686" cy="276999"/>
          </a:xfrm>
          <a:prstGeom prst="rect">
            <a:avLst/>
          </a:prstGeom>
          <a:noFill/>
        </p:spPr>
        <p:txBody>
          <a:bodyPr wrap="none" rtlCol="0">
            <a:spAutoFit/>
          </a:bodyPr>
          <a:lstStyle/>
          <a:p>
            <a:r>
              <a:rPr lang="en-US" sz="1200" dirty="0"/>
              <a:t>Photo: CA Dept. Water Resources</a:t>
            </a:r>
          </a:p>
        </p:txBody>
      </p:sp>
    </p:spTree>
    <p:extLst>
      <p:ext uri="{BB962C8B-B14F-4D97-AF65-F5344CB8AC3E}">
        <p14:creationId xmlns:p14="http://schemas.microsoft.com/office/powerpoint/2010/main" val="13054123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795BB-C36C-2947-B123-9CF42B67FDFE}"/>
              </a:ext>
            </a:extLst>
          </p:cNvPr>
          <p:cNvSpPr>
            <a:spLocks noGrp="1"/>
          </p:cNvSpPr>
          <p:nvPr>
            <p:ph type="title"/>
          </p:nvPr>
        </p:nvSpPr>
        <p:spPr>
          <a:xfrm>
            <a:off x="1074039" y="4414986"/>
            <a:ext cx="4406733" cy="948441"/>
          </a:xfrm>
        </p:spPr>
        <p:txBody>
          <a:bodyPr vert="horz" lIns="68580" tIns="34290" rIns="68580" bIns="34290" rtlCol="0" anchor="ctr">
            <a:normAutofit/>
          </a:bodyPr>
          <a:lstStyle/>
          <a:p>
            <a:pPr algn="r"/>
            <a:r>
              <a:rPr lang="en-US" sz="4500" dirty="0"/>
              <a:t>Thank you!</a:t>
            </a:r>
          </a:p>
        </p:txBody>
      </p:sp>
      <p:sp>
        <p:nvSpPr>
          <p:cNvPr id="3" name="Content Placeholder 2">
            <a:extLst>
              <a:ext uri="{FF2B5EF4-FFF2-40B4-BE49-F238E27FC236}">
                <a16:creationId xmlns:a16="http://schemas.microsoft.com/office/drawing/2014/main" id="{76666C18-F87B-874F-A046-F5984B37230A}"/>
              </a:ext>
            </a:extLst>
          </p:cNvPr>
          <p:cNvSpPr>
            <a:spLocks noGrp="1"/>
          </p:cNvSpPr>
          <p:nvPr>
            <p:ph idx="1"/>
          </p:nvPr>
        </p:nvSpPr>
        <p:spPr>
          <a:xfrm>
            <a:off x="6407715" y="4412439"/>
            <a:ext cx="1907658" cy="1039130"/>
          </a:xfrm>
        </p:spPr>
        <p:txBody>
          <a:bodyPr vert="horz" lIns="68580" tIns="34290" rIns="68580" bIns="34290" rtlCol="0" anchor="ctr">
            <a:normAutofit/>
          </a:bodyPr>
          <a:lstStyle/>
          <a:p>
            <a:pPr marL="0" indent="0" algn="ctr">
              <a:buNone/>
            </a:pPr>
            <a:r>
              <a:rPr lang="en-US" sz="1275" dirty="0"/>
              <a:t>State Water Contractors</a:t>
            </a:r>
          </a:p>
          <a:p>
            <a:pPr marL="0" indent="0" algn="ctr">
              <a:buNone/>
            </a:pPr>
            <a:r>
              <a:rPr lang="en-US" sz="1275" dirty="0"/>
              <a:t>Miller Lab</a:t>
            </a:r>
          </a:p>
          <a:p>
            <a:pPr marL="0" indent="0" algn="ctr">
              <a:buNone/>
            </a:pPr>
            <a:r>
              <a:rPr lang="en-US" sz="1275" dirty="0"/>
              <a:t>Genomic Variation Lab</a:t>
            </a:r>
          </a:p>
        </p:txBody>
      </p:sp>
      <p:pic>
        <p:nvPicPr>
          <p:cNvPr id="4" name="Picture 3">
            <a:extLst>
              <a:ext uri="{FF2B5EF4-FFF2-40B4-BE49-F238E27FC236}">
                <a16:creationId xmlns:a16="http://schemas.microsoft.com/office/drawing/2014/main" id="{AC518EC7-50E9-FF49-87FF-8A496791327E}"/>
              </a:ext>
            </a:extLst>
          </p:cNvPr>
          <p:cNvPicPr>
            <a:picLocks noChangeAspect="1"/>
          </p:cNvPicPr>
          <p:nvPr/>
        </p:nvPicPr>
        <p:blipFill rotWithShape="1">
          <a:blip r:embed="rId3"/>
          <a:srcRect t="17911" b="15423"/>
          <a:stretch/>
        </p:blipFill>
        <p:spPr>
          <a:xfrm>
            <a:off x="0" y="-196187"/>
            <a:ext cx="9144000" cy="4571990"/>
          </a:xfrm>
          <a:prstGeom prst="rect">
            <a:avLst/>
          </a:prstGeom>
        </p:spPr>
      </p:pic>
      <p:pic>
        <p:nvPicPr>
          <p:cNvPr id="5" name="Picture 4">
            <a:extLst>
              <a:ext uri="{FF2B5EF4-FFF2-40B4-BE49-F238E27FC236}">
                <a16:creationId xmlns:a16="http://schemas.microsoft.com/office/drawing/2014/main" id="{6E3A2DCF-6B27-7547-8484-EDAD09BBA021}"/>
              </a:ext>
            </a:extLst>
          </p:cNvPr>
          <p:cNvPicPr>
            <a:picLocks noChangeAspect="1"/>
          </p:cNvPicPr>
          <p:nvPr/>
        </p:nvPicPr>
        <p:blipFill>
          <a:blip r:embed="rId4"/>
          <a:stretch>
            <a:fillRect/>
          </a:stretch>
        </p:blipFill>
        <p:spPr>
          <a:xfrm>
            <a:off x="539827" y="3053496"/>
            <a:ext cx="1784953" cy="3624902"/>
          </a:xfrm>
          <a:prstGeom prst="rect">
            <a:avLst/>
          </a:prstGeom>
        </p:spPr>
      </p:pic>
      <p:sp>
        <p:nvSpPr>
          <p:cNvPr id="6" name="TextBox 5">
            <a:extLst>
              <a:ext uri="{FF2B5EF4-FFF2-40B4-BE49-F238E27FC236}">
                <a16:creationId xmlns:a16="http://schemas.microsoft.com/office/drawing/2014/main" id="{F8818A80-81FE-1D40-B0C8-3763CA50C1FD}"/>
              </a:ext>
            </a:extLst>
          </p:cNvPr>
          <p:cNvSpPr txBox="1"/>
          <p:nvPr/>
        </p:nvSpPr>
        <p:spPr>
          <a:xfrm>
            <a:off x="285507" y="-8819"/>
            <a:ext cx="2160238" cy="715581"/>
          </a:xfrm>
          <a:prstGeom prst="rect">
            <a:avLst/>
          </a:prstGeom>
          <a:noFill/>
        </p:spPr>
        <p:txBody>
          <a:bodyPr wrap="square" rtlCol="0">
            <a:spAutoFit/>
          </a:bodyPr>
          <a:lstStyle/>
          <a:p>
            <a:pPr algn="r"/>
            <a:r>
              <a:rPr lang="en-US" sz="1350" dirty="0">
                <a:solidFill>
                  <a:schemeClr val="bg1"/>
                </a:solidFill>
              </a:rPr>
              <a:t>Contact: Shannon EK Joslin</a:t>
            </a:r>
          </a:p>
          <a:p>
            <a:pPr algn="r"/>
            <a:r>
              <a:rPr lang="en-US" sz="1350" dirty="0">
                <a:solidFill>
                  <a:schemeClr val="bg1"/>
                </a:solidFill>
              </a:rPr>
              <a:t>sejoslin@ucdavis.edu</a:t>
            </a:r>
          </a:p>
          <a:p>
            <a:pPr algn="r"/>
            <a:r>
              <a:rPr lang="en-US" sz="1350" dirty="0">
                <a:solidFill>
                  <a:schemeClr val="bg1"/>
                </a:solidFill>
              </a:rPr>
              <a:t>@</a:t>
            </a:r>
            <a:r>
              <a:rPr lang="en-US" sz="1350" dirty="0" err="1">
                <a:solidFill>
                  <a:schemeClr val="bg1"/>
                </a:solidFill>
              </a:rPr>
              <a:t>IntrprtngGnmcs</a:t>
            </a:r>
            <a:endParaRPr lang="en-US" sz="1350" dirty="0">
              <a:solidFill>
                <a:schemeClr val="bg1"/>
              </a:solidFill>
            </a:endParaRPr>
          </a:p>
        </p:txBody>
      </p:sp>
      <p:sp>
        <p:nvSpPr>
          <p:cNvPr id="14" name="TextBox 13">
            <a:extLst>
              <a:ext uri="{FF2B5EF4-FFF2-40B4-BE49-F238E27FC236}">
                <a16:creationId xmlns:a16="http://schemas.microsoft.com/office/drawing/2014/main" id="{96796A9F-3520-C644-B9B7-DC8D0EB4B03D}"/>
              </a:ext>
            </a:extLst>
          </p:cNvPr>
          <p:cNvSpPr txBox="1"/>
          <p:nvPr/>
        </p:nvSpPr>
        <p:spPr>
          <a:xfrm>
            <a:off x="2826228" y="5280399"/>
            <a:ext cx="1324402" cy="923330"/>
          </a:xfrm>
          <a:prstGeom prst="rect">
            <a:avLst/>
          </a:prstGeom>
          <a:noFill/>
        </p:spPr>
        <p:txBody>
          <a:bodyPr wrap="none" rtlCol="0">
            <a:spAutoFit/>
          </a:bodyPr>
          <a:lstStyle/>
          <a:p>
            <a:r>
              <a:rPr lang="en-US" sz="1350" dirty="0"/>
              <a:t>Mandi Finger</a:t>
            </a:r>
          </a:p>
          <a:p>
            <a:r>
              <a:rPr lang="en-US" sz="1350" dirty="0"/>
              <a:t>Alisha </a:t>
            </a:r>
            <a:r>
              <a:rPr lang="en-US" sz="1350" dirty="0" err="1"/>
              <a:t>Goodbla</a:t>
            </a:r>
            <a:endParaRPr lang="en-US" sz="1350" dirty="0"/>
          </a:p>
          <a:p>
            <a:r>
              <a:rPr lang="en-US" sz="1350" dirty="0"/>
              <a:t>Alyssa Benjamin</a:t>
            </a:r>
          </a:p>
          <a:p>
            <a:r>
              <a:rPr lang="en-US" sz="1350" dirty="0"/>
              <a:t>Ismail </a:t>
            </a:r>
            <a:r>
              <a:rPr lang="en-US" sz="1350" dirty="0" err="1"/>
              <a:t>Saglam</a:t>
            </a:r>
            <a:endParaRPr lang="en-US" sz="1350" dirty="0"/>
          </a:p>
        </p:txBody>
      </p:sp>
      <p:sp>
        <p:nvSpPr>
          <p:cNvPr id="15" name="TextBox 14">
            <a:extLst>
              <a:ext uri="{FF2B5EF4-FFF2-40B4-BE49-F238E27FC236}">
                <a16:creationId xmlns:a16="http://schemas.microsoft.com/office/drawing/2014/main" id="{6F6E7E16-D6CD-C54E-AB86-3142B24538DB}"/>
              </a:ext>
            </a:extLst>
          </p:cNvPr>
          <p:cNvSpPr txBox="1"/>
          <p:nvPr/>
        </p:nvSpPr>
        <p:spPr>
          <a:xfrm>
            <a:off x="4346310" y="5280399"/>
            <a:ext cx="1466107" cy="715581"/>
          </a:xfrm>
          <a:prstGeom prst="rect">
            <a:avLst/>
          </a:prstGeom>
          <a:noFill/>
        </p:spPr>
        <p:txBody>
          <a:bodyPr wrap="none" rtlCol="0">
            <a:spAutoFit/>
          </a:bodyPr>
          <a:lstStyle/>
          <a:p>
            <a:r>
              <a:rPr lang="en-US" sz="1350" dirty="0"/>
              <a:t>Mike Miller</a:t>
            </a:r>
          </a:p>
          <a:p>
            <a:r>
              <a:rPr lang="en-US" sz="1350" dirty="0"/>
              <a:t>Andrea Schreier</a:t>
            </a:r>
          </a:p>
          <a:p>
            <a:r>
              <a:rPr lang="en-US" sz="1350" dirty="0"/>
              <a:t>Melinda </a:t>
            </a:r>
            <a:r>
              <a:rPr lang="en-US" sz="1350" dirty="0" err="1"/>
              <a:t>Baerwald</a:t>
            </a:r>
            <a:endParaRPr lang="en-US" sz="1350" dirty="0"/>
          </a:p>
        </p:txBody>
      </p:sp>
      <p:pic>
        <p:nvPicPr>
          <p:cNvPr id="17" name="Picture 16">
            <a:extLst>
              <a:ext uri="{FF2B5EF4-FFF2-40B4-BE49-F238E27FC236}">
                <a16:creationId xmlns:a16="http://schemas.microsoft.com/office/drawing/2014/main" id="{A8D0DDE5-CF04-904B-BA04-AE37CD7BAA2A}"/>
              </a:ext>
            </a:extLst>
          </p:cNvPr>
          <p:cNvPicPr>
            <a:picLocks noChangeAspect="1"/>
          </p:cNvPicPr>
          <p:nvPr/>
        </p:nvPicPr>
        <p:blipFill>
          <a:blip r:embed="rId5"/>
          <a:stretch>
            <a:fillRect/>
          </a:stretch>
        </p:blipFill>
        <p:spPr>
          <a:xfrm>
            <a:off x="812791" y="445514"/>
            <a:ext cx="261248" cy="261248"/>
          </a:xfrm>
          <a:prstGeom prst="rect">
            <a:avLst/>
          </a:prstGeom>
        </p:spPr>
      </p:pic>
      <p:pic>
        <p:nvPicPr>
          <p:cNvPr id="10" name="Picture 9">
            <a:extLst>
              <a:ext uri="{FF2B5EF4-FFF2-40B4-BE49-F238E27FC236}">
                <a16:creationId xmlns:a16="http://schemas.microsoft.com/office/drawing/2014/main" id="{F240F506-55DB-A14D-8CD1-4E7CEB456CB8}"/>
              </a:ext>
            </a:extLst>
          </p:cNvPr>
          <p:cNvPicPr>
            <a:picLocks noChangeAspect="1"/>
          </p:cNvPicPr>
          <p:nvPr/>
        </p:nvPicPr>
        <p:blipFill>
          <a:blip r:embed="rId6"/>
          <a:stretch>
            <a:fillRect/>
          </a:stretch>
        </p:blipFill>
        <p:spPr>
          <a:xfrm>
            <a:off x="7071510" y="5326791"/>
            <a:ext cx="2073539" cy="1382359"/>
          </a:xfrm>
          <a:prstGeom prst="rect">
            <a:avLst/>
          </a:prstGeom>
        </p:spPr>
      </p:pic>
      <p:pic>
        <p:nvPicPr>
          <p:cNvPr id="8" name="Picture 7">
            <a:extLst>
              <a:ext uri="{FF2B5EF4-FFF2-40B4-BE49-F238E27FC236}">
                <a16:creationId xmlns:a16="http://schemas.microsoft.com/office/drawing/2014/main" id="{B28B6119-6246-124C-AA9D-21CE977243D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77509" y="5363427"/>
            <a:ext cx="1243863" cy="1309085"/>
          </a:xfrm>
          <a:prstGeom prst="rect">
            <a:avLst/>
          </a:prstGeom>
        </p:spPr>
      </p:pic>
    </p:spTree>
    <p:extLst>
      <p:ext uri="{BB962C8B-B14F-4D97-AF65-F5344CB8AC3E}">
        <p14:creationId xmlns:p14="http://schemas.microsoft.com/office/powerpoint/2010/main" val="1445438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CB34E-44B4-BC4D-9E75-54880D10AF6C}"/>
              </a:ext>
            </a:extLst>
          </p:cNvPr>
          <p:cNvSpPr>
            <a:spLocks noGrp="1"/>
          </p:cNvSpPr>
          <p:nvPr>
            <p:ph type="title"/>
          </p:nvPr>
        </p:nvSpPr>
        <p:spPr/>
        <p:txBody>
          <a:bodyPr/>
          <a:lstStyle/>
          <a:p>
            <a:r>
              <a:rPr lang="en-US" dirty="0"/>
              <a:t>Why are genomes important?</a:t>
            </a:r>
          </a:p>
        </p:txBody>
      </p:sp>
      <p:sp>
        <p:nvSpPr>
          <p:cNvPr id="3" name="Content Placeholder 2">
            <a:extLst>
              <a:ext uri="{FF2B5EF4-FFF2-40B4-BE49-F238E27FC236}">
                <a16:creationId xmlns:a16="http://schemas.microsoft.com/office/drawing/2014/main" id="{9C7EEC42-DE2A-8742-958A-614B6FA4FBBD}"/>
              </a:ext>
            </a:extLst>
          </p:cNvPr>
          <p:cNvSpPr>
            <a:spLocks noGrp="1"/>
          </p:cNvSpPr>
          <p:nvPr>
            <p:ph idx="1"/>
          </p:nvPr>
        </p:nvSpPr>
        <p:spPr>
          <a:xfrm>
            <a:off x="628650" y="1825625"/>
            <a:ext cx="2763489" cy="1325563"/>
          </a:xfrm>
        </p:spPr>
        <p:txBody>
          <a:bodyPr>
            <a:normAutofit/>
          </a:bodyPr>
          <a:lstStyle/>
          <a:p>
            <a:r>
              <a:rPr lang="en-US" sz="2400" dirty="0"/>
              <a:t>Catalogue and protect Earth’s biodiversity</a:t>
            </a:r>
          </a:p>
        </p:txBody>
      </p:sp>
      <p:pic>
        <p:nvPicPr>
          <p:cNvPr id="35" name="Picture 34">
            <a:extLst>
              <a:ext uri="{FF2B5EF4-FFF2-40B4-BE49-F238E27FC236}">
                <a16:creationId xmlns:a16="http://schemas.microsoft.com/office/drawing/2014/main" id="{59554E7F-2C78-1E4D-861C-49D98ACDCFAD}"/>
              </a:ext>
            </a:extLst>
          </p:cNvPr>
          <p:cNvPicPr>
            <a:picLocks noChangeAspect="1"/>
          </p:cNvPicPr>
          <p:nvPr/>
        </p:nvPicPr>
        <p:blipFill>
          <a:blip r:embed="rId3"/>
          <a:stretch>
            <a:fillRect/>
          </a:stretch>
        </p:blipFill>
        <p:spPr>
          <a:xfrm>
            <a:off x="3317173" y="1333500"/>
            <a:ext cx="2095500" cy="2095500"/>
          </a:xfrm>
          <a:prstGeom prst="rect">
            <a:avLst/>
          </a:prstGeom>
        </p:spPr>
      </p:pic>
      <p:pic>
        <p:nvPicPr>
          <p:cNvPr id="36" name="Picture 35">
            <a:extLst>
              <a:ext uri="{FF2B5EF4-FFF2-40B4-BE49-F238E27FC236}">
                <a16:creationId xmlns:a16="http://schemas.microsoft.com/office/drawing/2014/main" id="{749B2FAE-1B40-6A4A-ADED-BB00355B089F}"/>
              </a:ext>
            </a:extLst>
          </p:cNvPr>
          <p:cNvPicPr>
            <a:picLocks noChangeAspect="1"/>
          </p:cNvPicPr>
          <p:nvPr/>
        </p:nvPicPr>
        <p:blipFill>
          <a:blip r:embed="rId4"/>
          <a:stretch>
            <a:fillRect/>
          </a:stretch>
        </p:blipFill>
        <p:spPr>
          <a:xfrm>
            <a:off x="5670911" y="3002139"/>
            <a:ext cx="2430285" cy="1822714"/>
          </a:xfrm>
          <a:prstGeom prst="rect">
            <a:avLst/>
          </a:prstGeom>
        </p:spPr>
      </p:pic>
      <p:pic>
        <p:nvPicPr>
          <p:cNvPr id="37" name="Picture 36">
            <a:extLst>
              <a:ext uri="{FF2B5EF4-FFF2-40B4-BE49-F238E27FC236}">
                <a16:creationId xmlns:a16="http://schemas.microsoft.com/office/drawing/2014/main" id="{85F9F4B0-4E12-614D-8D47-3D9647E142A2}"/>
              </a:ext>
            </a:extLst>
          </p:cNvPr>
          <p:cNvPicPr>
            <a:picLocks noChangeAspect="1"/>
          </p:cNvPicPr>
          <p:nvPr/>
        </p:nvPicPr>
        <p:blipFill>
          <a:blip r:embed="rId5"/>
          <a:stretch>
            <a:fillRect/>
          </a:stretch>
        </p:blipFill>
        <p:spPr>
          <a:xfrm>
            <a:off x="3392139" y="3938192"/>
            <a:ext cx="3415238" cy="2561429"/>
          </a:xfrm>
          <a:prstGeom prst="rect">
            <a:avLst/>
          </a:prstGeom>
        </p:spPr>
      </p:pic>
      <p:sp>
        <p:nvSpPr>
          <p:cNvPr id="38" name="Content Placeholder 2">
            <a:extLst>
              <a:ext uri="{FF2B5EF4-FFF2-40B4-BE49-F238E27FC236}">
                <a16:creationId xmlns:a16="http://schemas.microsoft.com/office/drawing/2014/main" id="{3121BB98-D4F2-174A-9039-015A9287F909}"/>
              </a:ext>
            </a:extLst>
          </p:cNvPr>
          <p:cNvSpPr txBox="1">
            <a:spLocks/>
          </p:cNvSpPr>
          <p:nvPr/>
        </p:nvSpPr>
        <p:spPr>
          <a:xfrm>
            <a:off x="634122" y="3093156"/>
            <a:ext cx="2758017" cy="16768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Gain a larger understanding of biology and evolution</a:t>
            </a:r>
          </a:p>
        </p:txBody>
      </p:sp>
      <p:sp>
        <p:nvSpPr>
          <p:cNvPr id="39" name="Content Placeholder 2">
            <a:extLst>
              <a:ext uri="{FF2B5EF4-FFF2-40B4-BE49-F238E27FC236}">
                <a16:creationId xmlns:a16="http://schemas.microsoft.com/office/drawing/2014/main" id="{293F6495-DF5D-D44E-B617-732565DE86E3}"/>
              </a:ext>
            </a:extLst>
          </p:cNvPr>
          <p:cNvSpPr txBox="1">
            <a:spLocks/>
          </p:cNvSpPr>
          <p:nvPr/>
        </p:nvSpPr>
        <p:spPr>
          <a:xfrm>
            <a:off x="634122" y="4769996"/>
            <a:ext cx="2683051" cy="17296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Create new resources for human welfare</a:t>
            </a:r>
          </a:p>
        </p:txBody>
      </p:sp>
    </p:spTree>
    <p:extLst>
      <p:ext uri="{BB962C8B-B14F-4D97-AF65-F5344CB8AC3E}">
        <p14:creationId xmlns:p14="http://schemas.microsoft.com/office/powerpoint/2010/main" val="3515111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8" grpId="0"/>
      <p:bldP spid="3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E0A52-677F-4D4D-A294-8C3D094830E3}"/>
              </a:ext>
            </a:extLst>
          </p:cNvPr>
          <p:cNvSpPr>
            <a:spLocks noGrp="1"/>
          </p:cNvSpPr>
          <p:nvPr>
            <p:ph type="title"/>
          </p:nvPr>
        </p:nvSpPr>
        <p:spPr/>
        <p:txBody>
          <a:bodyPr>
            <a:normAutofit/>
          </a:bodyPr>
          <a:lstStyle/>
          <a:p>
            <a:r>
              <a:rPr lang="en-US" sz="3200" dirty="0"/>
              <a:t>Previous genetic analyses used partial RAD-</a:t>
            </a:r>
            <a:r>
              <a:rPr lang="en-US" sz="3200" dirty="0" err="1"/>
              <a:t>seq</a:t>
            </a:r>
            <a:r>
              <a:rPr lang="en-US" sz="3200" dirty="0"/>
              <a:t> assemblies.</a:t>
            </a:r>
          </a:p>
        </p:txBody>
      </p:sp>
      <p:sp>
        <p:nvSpPr>
          <p:cNvPr id="6" name="Rectangle 5">
            <a:extLst>
              <a:ext uri="{FF2B5EF4-FFF2-40B4-BE49-F238E27FC236}">
                <a16:creationId xmlns:a16="http://schemas.microsoft.com/office/drawing/2014/main" id="{E92E66E3-9D0C-A24E-8C40-991D5271C211}"/>
              </a:ext>
            </a:extLst>
          </p:cNvPr>
          <p:cNvSpPr/>
          <p:nvPr/>
        </p:nvSpPr>
        <p:spPr>
          <a:xfrm>
            <a:off x="221583" y="1568048"/>
            <a:ext cx="3809504" cy="5054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26EFAA3F-7372-7F44-98F6-878A86433579}"/>
              </a:ext>
            </a:extLst>
          </p:cNvPr>
          <p:cNvGrpSpPr/>
          <p:nvPr/>
        </p:nvGrpSpPr>
        <p:grpSpPr>
          <a:xfrm>
            <a:off x="940213" y="1568048"/>
            <a:ext cx="8183203" cy="4502045"/>
            <a:chOff x="826630" y="1840091"/>
            <a:chExt cx="7688720" cy="4230002"/>
          </a:xfrm>
        </p:grpSpPr>
        <p:grpSp>
          <p:nvGrpSpPr>
            <p:cNvPr id="11" name="Group 10">
              <a:extLst>
                <a:ext uri="{FF2B5EF4-FFF2-40B4-BE49-F238E27FC236}">
                  <a16:creationId xmlns:a16="http://schemas.microsoft.com/office/drawing/2014/main" id="{1FC5FB67-B086-4F46-B0E5-83B246F7C193}"/>
                </a:ext>
              </a:extLst>
            </p:cNvPr>
            <p:cNvGrpSpPr/>
            <p:nvPr/>
          </p:nvGrpSpPr>
          <p:grpSpPr>
            <a:xfrm>
              <a:off x="826631" y="1840092"/>
              <a:ext cx="7688719" cy="4230001"/>
              <a:chOff x="826631" y="1840092"/>
              <a:chExt cx="7688719" cy="4230001"/>
            </a:xfrm>
          </p:grpSpPr>
          <p:pic>
            <p:nvPicPr>
              <p:cNvPr id="9" name="Content Placeholder 12">
                <a:extLst>
                  <a:ext uri="{FF2B5EF4-FFF2-40B4-BE49-F238E27FC236}">
                    <a16:creationId xmlns:a16="http://schemas.microsoft.com/office/drawing/2014/main" id="{C2A2AE3A-BD9C-0941-8910-BAB92F4028D6}"/>
                  </a:ext>
                </a:extLst>
              </p:cNvPr>
              <p:cNvPicPr>
                <a:picLocks noChangeAspect="1"/>
              </p:cNvPicPr>
              <p:nvPr/>
            </p:nvPicPr>
            <p:blipFill>
              <a:blip r:embed="rId3"/>
              <a:stretch>
                <a:fillRect/>
              </a:stretch>
            </p:blipFill>
            <p:spPr>
              <a:xfrm>
                <a:off x="826631" y="1840092"/>
                <a:ext cx="7688719" cy="4230001"/>
              </a:xfrm>
              <a:prstGeom prst="rect">
                <a:avLst/>
              </a:prstGeom>
            </p:spPr>
          </p:pic>
          <p:sp>
            <p:nvSpPr>
              <p:cNvPr id="10" name="Rectangle 9">
                <a:extLst>
                  <a:ext uri="{FF2B5EF4-FFF2-40B4-BE49-F238E27FC236}">
                    <a16:creationId xmlns:a16="http://schemas.microsoft.com/office/drawing/2014/main" id="{816761A1-D153-C546-A186-82DA69E608E6}"/>
                  </a:ext>
                </a:extLst>
              </p:cNvPr>
              <p:cNvSpPr/>
              <p:nvPr/>
            </p:nvSpPr>
            <p:spPr>
              <a:xfrm>
                <a:off x="7334865" y="3274142"/>
                <a:ext cx="1180485" cy="3144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F58E9FF3-6F97-3146-AE2D-0E853E7DE095}"/>
                </a:ext>
              </a:extLst>
            </p:cNvPr>
            <p:cNvSpPr/>
            <p:nvPr/>
          </p:nvSpPr>
          <p:spPr>
            <a:xfrm>
              <a:off x="826630" y="1840091"/>
              <a:ext cx="2536001" cy="2334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87209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F60B7-7C7F-804E-88EB-0B756860ECA3}"/>
              </a:ext>
            </a:extLst>
          </p:cNvPr>
          <p:cNvSpPr>
            <a:spLocks noGrp="1"/>
          </p:cNvSpPr>
          <p:nvPr>
            <p:ph type="title"/>
          </p:nvPr>
        </p:nvSpPr>
        <p:spPr/>
        <p:txBody>
          <a:bodyPr>
            <a:normAutofit/>
          </a:bodyPr>
          <a:lstStyle/>
          <a:p>
            <a:r>
              <a:rPr lang="en-US" sz="3200" dirty="0"/>
              <a:t>Genome Assembly Workflow</a:t>
            </a:r>
          </a:p>
        </p:txBody>
      </p:sp>
      <p:sp>
        <p:nvSpPr>
          <p:cNvPr id="34" name="Rounded Rectangle 33">
            <a:extLst>
              <a:ext uri="{FF2B5EF4-FFF2-40B4-BE49-F238E27FC236}">
                <a16:creationId xmlns:a16="http://schemas.microsoft.com/office/drawing/2014/main" id="{549CEA21-F94C-2847-A1C0-5870FCB3F3DF}"/>
              </a:ext>
            </a:extLst>
          </p:cNvPr>
          <p:cNvSpPr/>
          <p:nvPr/>
        </p:nvSpPr>
        <p:spPr>
          <a:xfrm>
            <a:off x="317367" y="3024810"/>
            <a:ext cx="927165" cy="81250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Sample</a:t>
            </a:r>
          </a:p>
        </p:txBody>
      </p:sp>
      <p:sp>
        <p:nvSpPr>
          <p:cNvPr id="35" name="Rounded Rectangle 34">
            <a:extLst>
              <a:ext uri="{FF2B5EF4-FFF2-40B4-BE49-F238E27FC236}">
                <a16:creationId xmlns:a16="http://schemas.microsoft.com/office/drawing/2014/main" id="{57BC4DB1-15ED-6A4E-AD1F-8F4479A4664C}"/>
              </a:ext>
            </a:extLst>
          </p:cNvPr>
          <p:cNvSpPr/>
          <p:nvPr/>
        </p:nvSpPr>
        <p:spPr>
          <a:xfrm>
            <a:off x="1466478" y="3047112"/>
            <a:ext cx="952182" cy="81250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HMW gDNA extraction</a:t>
            </a:r>
          </a:p>
        </p:txBody>
      </p:sp>
      <p:sp>
        <p:nvSpPr>
          <p:cNvPr id="36" name="Rounded Rectangle 35">
            <a:extLst>
              <a:ext uri="{FF2B5EF4-FFF2-40B4-BE49-F238E27FC236}">
                <a16:creationId xmlns:a16="http://schemas.microsoft.com/office/drawing/2014/main" id="{8DDBEAFA-895F-2E4A-96D7-49A0E1ABB5B3}"/>
              </a:ext>
            </a:extLst>
          </p:cNvPr>
          <p:cNvSpPr/>
          <p:nvPr/>
        </p:nvSpPr>
        <p:spPr>
          <a:xfrm>
            <a:off x="2653287" y="2076956"/>
            <a:ext cx="1121521" cy="2656545"/>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37" name="Rounded Rectangle 36">
            <a:extLst>
              <a:ext uri="{FF2B5EF4-FFF2-40B4-BE49-F238E27FC236}">
                <a16:creationId xmlns:a16="http://schemas.microsoft.com/office/drawing/2014/main" id="{C722CF99-6E09-1340-88A1-792EE80767D2}"/>
              </a:ext>
            </a:extLst>
          </p:cNvPr>
          <p:cNvSpPr/>
          <p:nvPr/>
        </p:nvSpPr>
        <p:spPr>
          <a:xfrm>
            <a:off x="2736473" y="2674499"/>
            <a:ext cx="952182" cy="84117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Linked-Read</a:t>
            </a:r>
          </a:p>
          <a:p>
            <a:pPr algn="ctr"/>
            <a:r>
              <a:rPr lang="en-US" sz="1200" dirty="0">
                <a:solidFill>
                  <a:schemeClr val="tx1"/>
                </a:solidFill>
              </a:rPr>
              <a:t> (10X)</a:t>
            </a:r>
          </a:p>
        </p:txBody>
      </p:sp>
      <p:sp>
        <p:nvSpPr>
          <p:cNvPr id="38" name="Rounded Rectangle 37">
            <a:extLst>
              <a:ext uri="{FF2B5EF4-FFF2-40B4-BE49-F238E27FC236}">
                <a16:creationId xmlns:a16="http://schemas.microsoft.com/office/drawing/2014/main" id="{C20BC3D3-489A-7E46-A157-FE53486722E6}"/>
              </a:ext>
            </a:extLst>
          </p:cNvPr>
          <p:cNvSpPr/>
          <p:nvPr/>
        </p:nvSpPr>
        <p:spPr>
          <a:xfrm>
            <a:off x="2736473" y="3615613"/>
            <a:ext cx="952182" cy="98228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Long Reads</a:t>
            </a:r>
          </a:p>
          <a:p>
            <a:pPr algn="ctr"/>
            <a:r>
              <a:rPr lang="en-US" sz="1200" dirty="0">
                <a:solidFill>
                  <a:schemeClr val="tx1"/>
                </a:solidFill>
              </a:rPr>
              <a:t>(PacBio &amp; Oxford Nanopore)</a:t>
            </a:r>
          </a:p>
        </p:txBody>
      </p:sp>
      <p:sp>
        <p:nvSpPr>
          <p:cNvPr id="40" name="Rounded Rectangle 39">
            <a:extLst>
              <a:ext uri="{FF2B5EF4-FFF2-40B4-BE49-F238E27FC236}">
                <a16:creationId xmlns:a16="http://schemas.microsoft.com/office/drawing/2014/main" id="{51E6DDD6-968C-2E42-9DFD-AA8DA0DB0C9F}"/>
              </a:ext>
            </a:extLst>
          </p:cNvPr>
          <p:cNvSpPr/>
          <p:nvPr/>
        </p:nvSpPr>
        <p:spPr>
          <a:xfrm>
            <a:off x="4003482"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1" name="Rounded Rectangle 40">
            <a:extLst>
              <a:ext uri="{FF2B5EF4-FFF2-40B4-BE49-F238E27FC236}">
                <a16:creationId xmlns:a16="http://schemas.microsoft.com/office/drawing/2014/main" id="{0801E721-11A1-AE4A-AA4E-F2D1A8EADDB6}"/>
              </a:ext>
            </a:extLst>
          </p:cNvPr>
          <p:cNvSpPr/>
          <p:nvPr/>
        </p:nvSpPr>
        <p:spPr>
          <a:xfrm>
            <a:off x="4095909" y="2575154"/>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Supernova</a:t>
            </a:r>
          </a:p>
        </p:txBody>
      </p:sp>
      <p:sp>
        <p:nvSpPr>
          <p:cNvPr id="42" name="Rounded Rectangle 41">
            <a:extLst>
              <a:ext uri="{FF2B5EF4-FFF2-40B4-BE49-F238E27FC236}">
                <a16:creationId xmlns:a16="http://schemas.microsoft.com/office/drawing/2014/main" id="{8222C154-8130-8246-9152-3102D424CBE3}"/>
              </a:ext>
            </a:extLst>
          </p:cNvPr>
          <p:cNvSpPr/>
          <p:nvPr/>
        </p:nvSpPr>
        <p:spPr>
          <a:xfrm>
            <a:off x="4095909" y="30374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FALCON</a:t>
            </a:r>
          </a:p>
        </p:txBody>
      </p:sp>
      <p:sp>
        <p:nvSpPr>
          <p:cNvPr id="43" name="Rounded Rectangle 42">
            <a:extLst>
              <a:ext uri="{FF2B5EF4-FFF2-40B4-BE49-F238E27FC236}">
                <a16:creationId xmlns:a16="http://schemas.microsoft.com/office/drawing/2014/main" id="{A8296259-D204-6545-8C44-5ACFDD2F3131}"/>
              </a:ext>
            </a:extLst>
          </p:cNvPr>
          <p:cNvSpPr/>
          <p:nvPr/>
        </p:nvSpPr>
        <p:spPr>
          <a:xfrm>
            <a:off x="4095908" y="353996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Canu</a:t>
            </a:r>
            <a:endParaRPr lang="en-US" sz="1200" dirty="0">
              <a:solidFill>
                <a:schemeClr val="tx1"/>
              </a:solidFill>
            </a:endParaRPr>
          </a:p>
        </p:txBody>
      </p:sp>
      <p:sp>
        <p:nvSpPr>
          <p:cNvPr id="44" name="Rounded Rectangle 43">
            <a:extLst>
              <a:ext uri="{FF2B5EF4-FFF2-40B4-BE49-F238E27FC236}">
                <a16:creationId xmlns:a16="http://schemas.microsoft.com/office/drawing/2014/main" id="{CA4A0E2D-D008-D74B-9F40-4FCE7E4DFC1D}"/>
              </a:ext>
            </a:extLst>
          </p:cNvPr>
          <p:cNvSpPr/>
          <p:nvPr/>
        </p:nvSpPr>
        <p:spPr>
          <a:xfrm>
            <a:off x="6704245"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Re-Assembly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5" name="Rounded Rectangle 44">
            <a:extLst>
              <a:ext uri="{FF2B5EF4-FFF2-40B4-BE49-F238E27FC236}">
                <a16:creationId xmlns:a16="http://schemas.microsoft.com/office/drawing/2014/main" id="{55571C12-C760-F242-9FCA-3B2844D49822}"/>
              </a:ext>
            </a:extLst>
          </p:cNvPr>
          <p:cNvSpPr/>
          <p:nvPr/>
        </p:nvSpPr>
        <p:spPr>
          <a:xfrm>
            <a:off x="6787431" y="261964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Tigmint</a:t>
            </a:r>
            <a:endParaRPr lang="en-US" sz="1200" dirty="0">
              <a:solidFill>
                <a:schemeClr val="tx1"/>
              </a:solidFill>
            </a:endParaRPr>
          </a:p>
        </p:txBody>
      </p:sp>
      <p:sp>
        <p:nvSpPr>
          <p:cNvPr id="46" name="Rounded Rectangle 45">
            <a:extLst>
              <a:ext uri="{FF2B5EF4-FFF2-40B4-BE49-F238E27FC236}">
                <a16:creationId xmlns:a16="http://schemas.microsoft.com/office/drawing/2014/main" id="{B47D1412-24A9-9D4F-93B6-4773B4FF6BE0}"/>
              </a:ext>
            </a:extLst>
          </p:cNvPr>
          <p:cNvSpPr/>
          <p:nvPr/>
        </p:nvSpPr>
        <p:spPr>
          <a:xfrm>
            <a:off x="6787431" y="308195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miniasm</a:t>
            </a:r>
            <a:endParaRPr lang="en-US" sz="1200" dirty="0">
              <a:solidFill>
                <a:schemeClr val="tx1"/>
              </a:solidFill>
            </a:endParaRPr>
          </a:p>
        </p:txBody>
      </p:sp>
      <p:sp>
        <p:nvSpPr>
          <p:cNvPr id="47" name="Rounded Rectangle 46">
            <a:extLst>
              <a:ext uri="{FF2B5EF4-FFF2-40B4-BE49-F238E27FC236}">
                <a16:creationId xmlns:a16="http://schemas.microsoft.com/office/drawing/2014/main" id="{3D86FD62-C805-B64F-AC5C-0FE13D862B11}"/>
              </a:ext>
            </a:extLst>
          </p:cNvPr>
          <p:cNvSpPr/>
          <p:nvPr/>
        </p:nvSpPr>
        <p:spPr>
          <a:xfrm>
            <a:off x="6787430" y="353421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ARCS</a:t>
            </a:r>
          </a:p>
        </p:txBody>
      </p:sp>
      <p:sp>
        <p:nvSpPr>
          <p:cNvPr id="48" name="Rounded Rectangle 47">
            <a:extLst>
              <a:ext uri="{FF2B5EF4-FFF2-40B4-BE49-F238E27FC236}">
                <a16:creationId xmlns:a16="http://schemas.microsoft.com/office/drawing/2014/main" id="{60D7D427-FF98-A041-96D3-9B6ED50EBB06}"/>
              </a:ext>
            </a:extLst>
          </p:cNvPr>
          <p:cNvSpPr/>
          <p:nvPr/>
        </p:nvSpPr>
        <p:spPr>
          <a:xfrm>
            <a:off x="6787429" y="4006570"/>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Lachesis</a:t>
            </a:r>
          </a:p>
        </p:txBody>
      </p:sp>
      <p:sp>
        <p:nvSpPr>
          <p:cNvPr id="49" name="Rounded Rectangle 48">
            <a:extLst>
              <a:ext uri="{FF2B5EF4-FFF2-40B4-BE49-F238E27FC236}">
                <a16:creationId xmlns:a16="http://schemas.microsoft.com/office/drawing/2014/main" id="{DA9BC0B2-6F78-C342-940E-EC66175E56BE}"/>
              </a:ext>
            </a:extLst>
          </p:cNvPr>
          <p:cNvSpPr/>
          <p:nvPr/>
        </p:nvSpPr>
        <p:spPr>
          <a:xfrm>
            <a:off x="5351697"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50" name="Rounded Rectangle 49">
            <a:extLst>
              <a:ext uri="{FF2B5EF4-FFF2-40B4-BE49-F238E27FC236}">
                <a16:creationId xmlns:a16="http://schemas.microsoft.com/office/drawing/2014/main" id="{100D5FCE-2D19-3245-B761-8A6E56464250}"/>
              </a:ext>
            </a:extLst>
          </p:cNvPr>
          <p:cNvSpPr/>
          <p:nvPr/>
        </p:nvSpPr>
        <p:spPr>
          <a:xfrm>
            <a:off x="5434883" y="256940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10X</a:t>
            </a:r>
          </a:p>
        </p:txBody>
      </p:sp>
      <p:sp>
        <p:nvSpPr>
          <p:cNvPr id="51" name="Rounded Rectangle 50">
            <a:extLst>
              <a:ext uri="{FF2B5EF4-FFF2-40B4-BE49-F238E27FC236}">
                <a16:creationId xmlns:a16="http://schemas.microsoft.com/office/drawing/2014/main" id="{8F50DF8A-FAFC-0F48-8C40-A0E8D93C083E}"/>
              </a:ext>
            </a:extLst>
          </p:cNvPr>
          <p:cNvSpPr/>
          <p:nvPr/>
        </p:nvSpPr>
        <p:spPr>
          <a:xfrm>
            <a:off x="5434883" y="299152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PacBio</a:t>
            </a:r>
          </a:p>
        </p:txBody>
      </p:sp>
      <p:sp>
        <p:nvSpPr>
          <p:cNvPr id="52" name="Rounded Rectangle 51">
            <a:extLst>
              <a:ext uri="{FF2B5EF4-FFF2-40B4-BE49-F238E27FC236}">
                <a16:creationId xmlns:a16="http://schemas.microsoft.com/office/drawing/2014/main" id="{AE12E059-ED3E-E04E-82D7-016139742BC2}"/>
              </a:ext>
            </a:extLst>
          </p:cNvPr>
          <p:cNvSpPr/>
          <p:nvPr/>
        </p:nvSpPr>
        <p:spPr>
          <a:xfrm>
            <a:off x="5434882" y="341363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Oxford Nano</a:t>
            </a:r>
          </a:p>
        </p:txBody>
      </p:sp>
      <p:sp>
        <p:nvSpPr>
          <p:cNvPr id="53" name="Rounded Rectangle 52">
            <a:extLst>
              <a:ext uri="{FF2B5EF4-FFF2-40B4-BE49-F238E27FC236}">
                <a16:creationId xmlns:a16="http://schemas.microsoft.com/office/drawing/2014/main" id="{ADB37C0E-5AC2-6F42-80CA-64ABE253EF62}"/>
              </a:ext>
            </a:extLst>
          </p:cNvPr>
          <p:cNvSpPr/>
          <p:nvPr/>
        </p:nvSpPr>
        <p:spPr>
          <a:xfrm>
            <a:off x="5434881" y="424772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Hi-C</a:t>
            </a:r>
          </a:p>
        </p:txBody>
      </p:sp>
      <p:sp>
        <p:nvSpPr>
          <p:cNvPr id="54" name="Right Arrow 53">
            <a:extLst>
              <a:ext uri="{FF2B5EF4-FFF2-40B4-BE49-F238E27FC236}">
                <a16:creationId xmlns:a16="http://schemas.microsoft.com/office/drawing/2014/main" id="{FC2B9283-EA9F-A640-BFA7-C20381AF8E40}"/>
              </a:ext>
            </a:extLst>
          </p:cNvPr>
          <p:cNvSpPr/>
          <p:nvPr/>
        </p:nvSpPr>
        <p:spPr>
          <a:xfrm>
            <a:off x="1244533"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ight Arrow 54">
            <a:extLst>
              <a:ext uri="{FF2B5EF4-FFF2-40B4-BE49-F238E27FC236}">
                <a16:creationId xmlns:a16="http://schemas.microsoft.com/office/drawing/2014/main" id="{01058EDC-7E22-5B45-B3AB-98F87BCF3CB1}"/>
              </a:ext>
            </a:extLst>
          </p:cNvPr>
          <p:cNvSpPr/>
          <p:nvPr/>
        </p:nvSpPr>
        <p:spPr>
          <a:xfrm>
            <a:off x="2414163"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ight Arrow 55">
            <a:extLst>
              <a:ext uri="{FF2B5EF4-FFF2-40B4-BE49-F238E27FC236}">
                <a16:creationId xmlns:a16="http://schemas.microsoft.com/office/drawing/2014/main" id="{1CDE88F5-5064-AE47-AF55-2866D9BA18B6}"/>
              </a:ext>
            </a:extLst>
          </p:cNvPr>
          <p:cNvSpPr/>
          <p:nvPr/>
        </p:nvSpPr>
        <p:spPr>
          <a:xfrm>
            <a:off x="3765097"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ight Arrow 56">
            <a:extLst>
              <a:ext uri="{FF2B5EF4-FFF2-40B4-BE49-F238E27FC236}">
                <a16:creationId xmlns:a16="http://schemas.microsoft.com/office/drawing/2014/main" id="{1BA9764F-20BB-0E46-A626-B0FFE20EB79C}"/>
              </a:ext>
            </a:extLst>
          </p:cNvPr>
          <p:cNvSpPr/>
          <p:nvPr/>
        </p:nvSpPr>
        <p:spPr>
          <a:xfrm>
            <a:off x="5127887"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ight Arrow 57">
            <a:extLst>
              <a:ext uri="{FF2B5EF4-FFF2-40B4-BE49-F238E27FC236}">
                <a16:creationId xmlns:a16="http://schemas.microsoft.com/office/drawing/2014/main" id="{B41E9869-4F83-AD40-8356-D335B06CDC37}"/>
              </a:ext>
            </a:extLst>
          </p:cNvPr>
          <p:cNvSpPr/>
          <p:nvPr/>
        </p:nvSpPr>
        <p:spPr>
          <a:xfrm>
            <a:off x="6465131"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ounded Rectangle 58">
            <a:extLst>
              <a:ext uri="{FF2B5EF4-FFF2-40B4-BE49-F238E27FC236}">
                <a16:creationId xmlns:a16="http://schemas.microsoft.com/office/drawing/2014/main" id="{A6C13D28-FBCF-8741-8E2A-BCB236F44001}"/>
              </a:ext>
            </a:extLst>
          </p:cNvPr>
          <p:cNvSpPr/>
          <p:nvPr/>
        </p:nvSpPr>
        <p:spPr>
          <a:xfrm>
            <a:off x="8044434" y="3047112"/>
            <a:ext cx="927165" cy="81250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Genome!</a:t>
            </a:r>
          </a:p>
        </p:txBody>
      </p:sp>
      <p:sp>
        <p:nvSpPr>
          <p:cNvPr id="60" name="Right Arrow 59">
            <a:extLst>
              <a:ext uri="{FF2B5EF4-FFF2-40B4-BE49-F238E27FC236}">
                <a16:creationId xmlns:a16="http://schemas.microsoft.com/office/drawing/2014/main" id="{C3E88B79-73A3-4C43-AA19-664DC79E21F0}"/>
              </a:ext>
            </a:extLst>
          </p:cNvPr>
          <p:cNvSpPr/>
          <p:nvPr/>
        </p:nvSpPr>
        <p:spPr>
          <a:xfrm>
            <a:off x="7815550"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ounded Rectangle 60">
            <a:extLst>
              <a:ext uri="{FF2B5EF4-FFF2-40B4-BE49-F238E27FC236}">
                <a16:creationId xmlns:a16="http://schemas.microsoft.com/office/drawing/2014/main" id="{841D1386-FFA0-2A44-AD85-E931FBF32906}"/>
              </a:ext>
            </a:extLst>
          </p:cNvPr>
          <p:cNvSpPr/>
          <p:nvPr/>
        </p:nvSpPr>
        <p:spPr>
          <a:xfrm>
            <a:off x="5434881" y="3835706"/>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Illumina</a:t>
            </a:r>
          </a:p>
        </p:txBody>
      </p:sp>
      <p:sp>
        <p:nvSpPr>
          <p:cNvPr id="62" name="Rounded Rectangle 61">
            <a:extLst>
              <a:ext uri="{FF2B5EF4-FFF2-40B4-BE49-F238E27FC236}">
                <a16:creationId xmlns:a16="http://schemas.microsoft.com/office/drawing/2014/main" id="{C8AB3E1F-4E32-1343-BDB3-C563C77874A1}"/>
              </a:ext>
            </a:extLst>
          </p:cNvPr>
          <p:cNvSpPr/>
          <p:nvPr/>
        </p:nvSpPr>
        <p:spPr>
          <a:xfrm>
            <a:off x="4101616" y="40381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ABySS</a:t>
            </a:r>
            <a:endParaRPr lang="en-US" sz="1200" dirty="0">
              <a:solidFill>
                <a:schemeClr val="tx1"/>
              </a:solidFill>
            </a:endParaRPr>
          </a:p>
        </p:txBody>
      </p:sp>
      <p:sp>
        <p:nvSpPr>
          <p:cNvPr id="63" name="TextBox 62">
            <a:extLst>
              <a:ext uri="{FF2B5EF4-FFF2-40B4-BE49-F238E27FC236}">
                <a16:creationId xmlns:a16="http://schemas.microsoft.com/office/drawing/2014/main" id="{2C6C7110-20C7-5C42-BEC8-54117251D680}"/>
              </a:ext>
            </a:extLst>
          </p:cNvPr>
          <p:cNvSpPr txBox="1"/>
          <p:nvPr/>
        </p:nvSpPr>
        <p:spPr>
          <a:xfrm>
            <a:off x="5445727" y="5085715"/>
            <a:ext cx="2976584" cy="369332"/>
          </a:xfrm>
          <a:prstGeom prst="rect">
            <a:avLst/>
          </a:prstGeom>
          <a:solidFill>
            <a:schemeClr val="bg1"/>
          </a:solidFill>
          <a:ln>
            <a:solidFill>
              <a:schemeClr val="bg1"/>
            </a:solidFill>
          </a:ln>
        </p:spPr>
        <p:txBody>
          <a:bodyPr wrap="none" rtlCol="0">
            <a:spAutoFit/>
          </a:bodyPr>
          <a:lstStyle/>
          <a:p>
            <a:r>
              <a:rPr lang="en-US" dirty="0"/>
              <a:t>+ quality control at each step!</a:t>
            </a:r>
          </a:p>
        </p:txBody>
      </p:sp>
    </p:spTree>
    <p:extLst>
      <p:ext uri="{BB962C8B-B14F-4D97-AF65-F5344CB8AC3E}">
        <p14:creationId xmlns:p14="http://schemas.microsoft.com/office/powerpoint/2010/main" val="1376857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5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1"/>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58"/>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4"/>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6"/>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7"/>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60"/>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9"/>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F60B7-7C7F-804E-88EB-0B756860ECA3}"/>
              </a:ext>
            </a:extLst>
          </p:cNvPr>
          <p:cNvSpPr>
            <a:spLocks noGrp="1"/>
          </p:cNvSpPr>
          <p:nvPr>
            <p:ph type="title"/>
          </p:nvPr>
        </p:nvSpPr>
        <p:spPr/>
        <p:txBody>
          <a:bodyPr>
            <a:normAutofit/>
          </a:bodyPr>
          <a:lstStyle/>
          <a:p>
            <a:r>
              <a:rPr lang="en-US" sz="3200" dirty="0"/>
              <a:t>Delta Smelt Assembly Workflow</a:t>
            </a:r>
          </a:p>
        </p:txBody>
      </p:sp>
      <p:sp>
        <p:nvSpPr>
          <p:cNvPr id="34" name="Rounded Rectangle 33">
            <a:extLst>
              <a:ext uri="{FF2B5EF4-FFF2-40B4-BE49-F238E27FC236}">
                <a16:creationId xmlns:a16="http://schemas.microsoft.com/office/drawing/2014/main" id="{549CEA21-F94C-2847-A1C0-5870FCB3F3DF}"/>
              </a:ext>
            </a:extLst>
          </p:cNvPr>
          <p:cNvSpPr/>
          <p:nvPr/>
        </p:nvSpPr>
        <p:spPr>
          <a:xfrm>
            <a:off x="317367" y="3024810"/>
            <a:ext cx="927165"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Sample</a:t>
            </a:r>
          </a:p>
        </p:txBody>
      </p:sp>
      <p:sp>
        <p:nvSpPr>
          <p:cNvPr id="35" name="Rounded Rectangle 34">
            <a:extLst>
              <a:ext uri="{FF2B5EF4-FFF2-40B4-BE49-F238E27FC236}">
                <a16:creationId xmlns:a16="http://schemas.microsoft.com/office/drawing/2014/main" id="{57BC4DB1-15ED-6A4E-AD1F-8F4479A4664C}"/>
              </a:ext>
            </a:extLst>
          </p:cNvPr>
          <p:cNvSpPr/>
          <p:nvPr/>
        </p:nvSpPr>
        <p:spPr>
          <a:xfrm>
            <a:off x="1466478" y="3047112"/>
            <a:ext cx="952182" cy="81250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HMW gDNA extraction</a:t>
            </a:r>
          </a:p>
        </p:txBody>
      </p:sp>
      <p:sp>
        <p:nvSpPr>
          <p:cNvPr id="36" name="Rounded Rectangle 35">
            <a:extLst>
              <a:ext uri="{FF2B5EF4-FFF2-40B4-BE49-F238E27FC236}">
                <a16:creationId xmlns:a16="http://schemas.microsoft.com/office/drawing/2014/main" id="{8DDBEAFA-895F-2E4A-96D7-49A0E1ABB5B3}"/>
              </a:ext>
            </a:extLst>
          </p:cNvPr>
          <p:cNvSpPr/>
          <p:nvPr/>
        </p:nvSpPr>
        <p:spPr>
          <a:xfrm>
            <a:off x="2653287" y="2076956"/>
            <a:ext cx="1121521" cy="2656545"/>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37" name="Rounded Rectangle 36">
            <a:extLst>
              <a:ext uri="{FF2B5EF4-FFF2-40B4-BE49-F238E27FC236}">
                <a16:creationId xmlns:a16="http://schemas.microsoft.com/office/drawing/2014/main" id="{C722CF99-6E09-1340-88A1-792EE80767D2}"/>
              </a:ext>
            </a:extLst>
          </p:cNvPr>
          <p:cNvSpPr/>
          <p:nvPr/>
        </p:nvSpPr>
        <p:spPr>
          <a:xfrm>
            <a:off x="2736473" y="2674499"/>
            <a:ext cx="952182" cy="84117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Linked-Read</a:t>
            </a:r>
          </a:p>
          <a:p>
            <a:pPr algn="ctr"/>
            <a:r>
              <a:rPr lang="en-US" sz="1200" dirty="0">
                <a:solidFill>
                  <a:schemeClr val="tx1"/>
                </a:solidFill>
              </a:rPr>
              <a:t> (10X)</a:t>
            </a:r>
          </a:p>
        </p:txBody>
      </p:sp>
      <p:sp>
        <p:nvSpPr>
          <p:cNvPr id="38" name="Rounded Rectangle 37">
            <a:extLst>
              <a:ext uri="{FF2B5EF4-FFF2-40B4-BE49-F238E27FC236}">
                <a16:creationId xmlns:a16="http://schemas.microsoft.com/office/drawing/2014/main" id="{C20BC3D3-489A-7E46-A157-FE53486722E6}"/>
              </a:ext>
            </a:extLst>
          </p:cNvPr>
          <p:cNvSpPr/>
          <p:nvPr/>
        </p:nvSpPr>
        <p:spPr>
          <a:xfrm>
            <a:off x="2736473" y="3615613"/>
            <a:ext cx="952182" cy="98228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Long Reads</a:t>
            </a:r>
          </a:p>
          <a:p>
            <a:pPr algn="ctr"/>
            <a:r>
              <a:rPr lang="en-US" sz="1200" dirty="0">
                <a:solidFill>
                  <a:schemeClr val="tx1"/>
                </a:solidFill>
              </a:rPr>
              <a:t>(PacBio &amp; Oxford Nanopore)</a:t>
            </a:r>
          </a:p>
        </p:txBody>
      </p:sp>
      <p:sp>
        <p:nvSpPr>
          <p:cNvPr id="40" name="Rounded Rectangle 39">
            <a:extLst>
              <a:ext uri="{FF2B5EF4-FFF2-40B4-BE49-F238E27FC236}">
                <a16:creationId xmlns:a16="http://schemas.microsoft.com/office/drawing/2014/main" id="{51E6DDD6-968C-2E42-9DFD-AA8DA0DB0C9F}"/>
              </a:ext>
            </a:extLst>
          </p:cNvPr>
          <p:cNvSpPr/>
          <p:nvPr/>
        </p:nvSpPr>
        <p:spPr>
          <a:xfrm>
            <a:off x="4003482"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1" name="Rounded Rectangle 40">
            <a:extLst>
              <a:ext uri="{FF2B5EF4-FFF2-40B4-BE49-F238E27FC236}">
                <a16:creationId xmlns:a16="http://schemas.microsoft.com/office/drawing/2014/main" id="{0801E721-11A1-AE4A-AA4E-F2D1A8EADDB6}"/>
              </a:ext>
            </a:extLst>
          </p:cNvPr>
          <p:cNvSpPr/>
          <p:nvPr/>
        </p:nvSpPr>
        <p:spPr>
          <a:xfrm>
            <a:off x="4095909" y="2575154"/>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Supernova</a:t>
            </a:r>
          </a:p>
        </p:txBody>
      </p:sp>
      <p:sp>
        <p:nvSpPr>
          <p:cNvPr id="42" name="Rounded Rectangle 41">
            <a:extLst>
              <a:ext uri="{FF2B5EF4-FFF2-40B4-BE49-F238E27FC236}">
                <a16:creationId xmlns:a16="http://schemas.microsoft.com/office/drawing/2014/main" id="{8222C154-8130-8246-9152-3102D424CBE3}"/>
              </a:ext>
            </a:extLst>
          </p:cNvPr>
          <p:cNvSpPr/>
          <p:nvPr/>
        </p:nvSpPr>
        <p:spPr>
          <a:xfrm>
            <a:off x="4095909" y="30374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FALCON</a:t>
            </a:r>
          </a:p>
        </p:txBody>
      </p:sp>
      <p:sp>
        <p:nvSpPr>
          <p:cNvPr id="43" name="Rounded Rectangle 42">
            <a:extLst>
              <a:ext uri="{FF2B5EF4-FFF2-40B4-BE49-F238E27FC236}">
                <a16:creationId xmlns:a16="http://schemas.microsoft.com/office/drawing/2014/main" id="{A8296259-D204-6545-8C44-5ACFDD2F3131}"/>
              </a:ext>
            </a:extLst>
          </p:cNvPr>
          <p:cNvSpPr/>
          <p:nvPr/>
        </p:nvSpPr>
        <p:spPr>
          <a:xfrm>
            <a:off x="4095908" y="353996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Canu</a:t>
            </a:r>
            <a:endParaRPr lang="en-US" sz="1200" dirty="0">
              <a:solidFill>
                <a:schemeClr val="tx1"/>
              </a:solidFill>
            </a:endParaRPr>
          </a:p>
        </p:txBody>
      </p:sp>
      <p:sp>
        <p:nvSpPr>
          <p:cNvPr id="44" name="Rounded Rectangle 43">
            <a:extLst>
              <a:ext uri="{FF2B5EF4-FFF2-40B4-BE49-F238E27FC236}">
                <a16:creationId xmlns:a16="http://schemas.microsoft.com/office/drawing/2014/main" id="{CA4A0E2D-D008-D74B-9F40-4FCE7E4DFC1D}"/>
              </a:ext>
            </a:extLst>
          </p:cNvPr>
          <p:cNvSpPr/>
          <p:nvPr/>
        </p:nvSpPr>
        <p:spPr>
          <a:xfrm>
            <a:off x="6704245"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Re-Assembly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5" name="Rounded Rectangle 44">
            <a:extLst>
              <a:ext uri="{FF2B5EF4-FFF2-40B4-BE49-F238E27FC236}">
                <a16:creationId xmlns:a16="http://schemas.microsoft.com/office/drawing/2014/main" id="{55571C12-C760-F242-9FCA-3B2844D49822}"/>
              </a:ext>
            </a:extLst>
          </p:cNvPr>
          <p:cNvSpPr/>
          <p:nvPr/>
        </p:nvSpPr>
        <p:spPr>
          <a:xfrm>
            <a:off x="6787431" y="261964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Tigmint</a:t>
            </a:r>
            <a:endParaRPr lang="en-US" sz="1200" dirty="0">
              <a:solidFill>
                <a:schemeClr val="tx1"/>
              </a:solidFill>
            </a:endParaRPr>
          </a:p>
        </p:txBody>
      </p:sp>
      <p:sp>
        <p:nvSpPr>
          <p:cNvPr id="46" name="Rounded Rectangle 45">
            <a:extLst>
              <a:ext uri="{FF2B5EF4-FFF2-40B4-BE49-F238E27FC236}">
                <a16:creationId xmlns:a16="http://schemas.microsoft.com/office/drawing/2014/main" id="{B47D1412-24A9-9D4F-93B6-4773B4FF6BE0}"/>
              </a:ext>
            </a:extLst>
          </p:cNvPr>
          <p:cNvSpPr/>
          <p:nvPr/>
        </p:nvSpPr>
        <p:spPr>
          <a:xfrm>
            <a:off x="6787431" y="308195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miniasm</a:t>
            </a:r>
            <a:endParaRPr lang="en-US" sz="1200" dirty="0">
              <a:solidFill>
                <a:schemeClr val="tx1"/>
              </a:solidFill>
            </a:endParaRPr>
          </a:p>
        </p:txBody>
      </p:sp>
      <p:sp>
        <p:nvSpPr>
          <p:cNvPr id="47" name="Rounded Rectangle 46">
            <a:extLst>
              <a:ext uri="{FF2B5EF4-FFF2-40B4-BE49-F238E27FC236}">
                <a16:creationId xmlns:a16="http://schemas.microsoft.com/office/drawing/2014/main" id="{3D86FD62-C805-B64F-AC5C-0FE13D862B11}"/>
              </a:ext>
            </a:extLst>
          </p:cNvPr>
          <p:cNvSpPr/>
          <p:nvPr/>
        </p:nvSpPr>
        <p:spPr>
          <a:xfrm>
            <a:off x="6787430" y="353421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ARCS</a:t>
            </a:r>
          </a:p>
        </p:txBody>
      </p:sp>
      <p:sp>
        <p:nvSpPr>
          <p:cNvPr id="48" name="Rounded Rectangle 47">
            <a:extLst>
              <a:ext uri="{FF2B5EF4-FFF2-40B4-BE49-F238E27FC236}">
                <a16:creationId xmlns:a16="http://schemas.microsoft.com/office/drawing/2014/main" id="{60D7D427-FF98-A041-96D3-9B6ED50EBB06}"/>
              </a:ext>
            </a:extLst>
          </p:cNvPr>
          <p:cNvSpPr/>
          <p:nvPr/>
        </p:nvSpPr>
        <p:spPr>
          <a:xfrm>
            <a:off x="6787429" y="4006570"/>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Lachesis</a:t>
            </a:r>
          </a:p>
        </p:txBody>
      </p:sp>
      <p:sp>
        <p:nvSpPr>
          <p:cNvPr id="49" name="Rounded Rectangle 48">
            <a:extLst>
              <a:ext uri="{FF2B5EF4-FFF2-40B4-BE49-F238E27FC236}">
                <a16:creationId xmlns:a16="http://schemas.microsoft.com/office/drawing/2014/main" id="{DA9BC0B2-6F78-C342-940E-EC66175E56BE}"/>
              </a:ext>
            </a:extLst>
          </p:cNvPr>
          <p:cNvSpPr/>
          <p:nvPr/>
        </p:nvSpPr>
        <p:spPr>
          <a:xfrm>
            <a:off x="5351697"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50" name="Rounded Rectangle 49">
            <a:extLst>
              <a:ext uri="{FF2B5EF4-FFF2-40B4-BE49-F238E27FC236}">
                <a16:creationId xmlns:a16="http://schemas.microsoft.com/office/drawing/2014/main" id="{100D5FCE-2D19-3245-B761-8A6E56464250}"/>
              </a:ext>
            </a:extLst>
          </p:cNvPr>
          <p:cNvSpPr/>
          <p:nvPr/>
        </p:nvSpPr>
        <p:spPr>
          <a:xfrm>
            <a:off x="5434883" y="256940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10X</a:t>
            </a:r>
          </a:p>
        </p:txBody>
      </p:sp>
      <p:sp>
        <p:nvSpPr>
          <p:cNvPr id="51" name="Rounded Rectangle 50">
            <a:extLst>
              <a:ext uri="{FF2B5EF4-FFF2-40B4-BE49-F238E27FC236}">
                <a16:creationId xmlns:a16="http://schemas.microsoft.com/office/drawing/2014/main" id="{8F50DF8A-FAFC-0F48-8C40-A0E8D93C083E}"/>
              </a:ext>
            </a:extLst>
          </p:cNvPr>
          <p:cNvSpPr/>
          <p:nvPr/>
        </p:nvSpPr>
        <p:spPr>
          <a:xfrm>
            <a:off x="5434883" y="299152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PacBio</a:t>
            </a:r>
          </a:p>
        </p:txBody>
      </p:sp>
      <p:sp>
        <p:nvSpPr>
          <p:cNvPr id="52" name="Rounded Rectangle 51">
            <a:extLst>
              <a:ext uri="{FF2B5EF4-FFF2-40B4-BE49-F238E27FC236}">
                <a16:creationId xmlns:a16="http://schemas.microsoft.com/office/drawing/2014/main" id="{AE12E059-ED3E-E04E-82D7-016139742BC2}"/>
              </a:ext>
            </a:extLst>
          </p:cNvPr>
          <p:cNvSpPr/>
          <p:nvPr/>
        </p:nvSpPr>
        <p:spPr>
          <a:xfrm>
            <a:off x="5434882" y="341363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Oxford Nano</a:t>
            </a:r>
          </a:p>
        </p:txBody>
      </p:sp>
      <p:sp>
        <p:nvSpPr>
          <p:cNvPr id="53" name="Rounded Rectangle 52">
            <a:extLst>
              <a:ext uri="{FF2B5EF4-FFF2-40B4-BE49-F238E27FC236}">
                <a16:creationId xmlns:a16="http://schemas.microsoft.com/office/drawing/2014/main" id="{ADB37C0E-5AC2-6F42-80CA-64ABE253EF62}"/>
              </a:ext>
            </a:extLst>
          </p:cNvPr>
          <p:cNvSpPr/>
          <p:nvPr/>
        </p:nvSpPr>
        <p:spPr>
          <a:xfrm>
            <a:off x="5434881" y="424772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Hi-C</a:t>
            </a:r>
          </a:p>
        </p:txBody>
      </p:sp>
      <p:sp>
        <p:nvSpPr>
          <p:cNvPr id="54" name="Right Arrow 53">
            <a:extLst>
              <a:ext uri="{FF2B5EF4-FFF2-40B4-BE49-F238E27FC236}">
                <a16:creationId xmlns:a16="http://schemas.microsoft.com/office/drawing/2014/main" id="{FC2B9283-EA9F-A640-BFA7-C20381AF8E40}"/>
              </a:ext>
            </a:extLst>
          </p:cNvPr>
          <p:cNvSpPr/>
          <p:nvPr/>
        </p:nvSpPr>
        <p:spPr>
          <a:xfrm>
            <a:off x="1244533"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ight Arrow 54">
            <a:extLst>
              <a:ext uri="{FF2B5EF4-FFF2-40B4-BE49-F238E27FC236}">
                <a16:creationId xmlns:a16="http://schemas.microsoft.com/office/drawing/2014/main" id="{01058EDC-7E22-5B45-B3AB-98F87BCF3CB1}"/>
              </a:ext>
            </a:extLst>
          </p:cNvPr>
          <p:cNvSpPr/>
          <p:nvPr/>
        </p:nvSpPr>
        <p:spPr>
          <a:xfrm>
            <a:off x="2414163"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ight Arrow 55">
            <a:extLst>
              <a:ext uri="{FF2B5EF4-FFF2-40B4-BE49-F238E27FC236}">
                <a16:creationId xmlns:a16="http://schemas.microsoft.com/office/drawing/2014/main" id="{1CDE88F5-5064-AE47-AF55-2866D9BA18B6}"/>
              </a:ext>
            </a:extLst>
          </p:cNvPr>
          <p:cNvSpPr/>
          <p:nvPr/>
        </p:nvSpPr>
        <p:spPr>
          <a:xfrm>
            <a:off x="3765097"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ight Arrow 56">
            <a:extLst>
              <a:ext uri="{FF2B5EF4-FFF2-40B4-BE49-F238E27FC236}">
                <a16:creationId xmlns:a16="http://schemas.microsoft.com/office/drawing/2014/main" id="{1BA9764F-20BB-0E46-A626-B0FFE20EB79C}"/>
              </a:ext>
            </a:extLst>
          </p:cNvPr>
          <p:cNvSpPr/>
          <p:nvPr/>
        </p:nvSpPr>
        <p:spPr>
          <a:xfrm>
            <a:off x="5127887"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ight Arrow 57">
            <a:extLst>
              <a:ext uri="{FF2B5EF4-FFF2-40B4-BE49-F238E27FC236}">
                <a16:creationId xmlns:a16="http://schemas.microsoft.com/office/drawing/2014/main" id="{B41E9869-4F83-AD40-8356-D335B06CDC37}"/>
              </a:ext>
            </a:extLst>
          </p:cNvPr>
          <p:cNvSpPr/>
          <p:nvPr/>
        </p:nvSpPr>
        <p:spPr>
          <a:xfrm>
            <a:off x="6465131"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ounded Rectangle 58">
            <a:extLst>
              <a:ext uri="{FF2B5EF4-FFF2-40B4-BE49-F238E27FC236}">
                <a16:creationId xmlns:a16="http://schemas.microsoft.com/office/drawing/2014/main" id="{A6C13D28-FBCF-8741-8E2A-BCB236F44001}"/>
              </a:ext>
            </a:extLst>
          </p:cNvPr>
          <p:cNvSpPr/>
          <p:nvPr/>
        </p:nvSpPr>
        <p:spPr>
          <a:xfrm>
            <a:off x="8044434" y="3047112"/>
            <a:ext cx="927165" cy="81250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Genome!</a:t>
            </a:r>
          </a:p>
        </p:txBody>
      </p:sp>
      <p:sp>
        <p:nvSpPr>
          <p:cNvPr id="60" name="Right Arrow 59">
            <a:extLst>
              <a:ext uri="{FF2B5EF4-FFF2-40B4-BE49-F238E27FC236}">
                <a16:creationId xmlns:a16="http://schemas.microsoft.com/office/drawing/2014/main" id="{C3E88B79-73A3-4C43-AA19-664DC79E21F0}"/>
              </a:ext>
            </a:extLst>
          </p:cNvPr>
          <p:cNvSpPr/>
          <p:nvPr/>
        </p:nvSpPr>
        <p:spPr>
          <a:xfrm>
            <a:off x="7815550"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ounded Rectangle 60">
            <a:extLst>
              <a:ext uri="{FF2B5EF4-FFF2-40B4-BE49-F238E27FC236}">
                <a16:creationId xmlns:a16="http://schemas.microsoft.com/office/drawing/2014/main" id="{841D1386-FFA0-2A44-AD85-E931FBF32906}"/>
              </a:ext>
            </a:extLst>
          </p:cNvPr>
          <p:cNvSpPr/>
          <p:nvPr/>
        </p:nvSpPr>
        <p:spPr>
          <a:xfrm>
            <a:off x="5434881" y="3835706"/>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Illumina</a:t>
            </a:r>
          </a:p>
        </p:txBody>
      </p:sp>
      <p:sp>
        <p:nvSpPr>
          <p:cNvPr id="62" name="Rounded Rectangle 61">
            <a:extLst>
              <a:ext uri="{FF2B5EF4-FFF2-40B4-BE49-F238E27FC236}">
                <a16:creationId xmlns:a16="http://schemas.microsoft.com/office/drawing/2014/main" id="{C8AB3E1F-4E32-1343-BDB3-C563C77874A1}"/>
              </a:ext>
            </a:extLst>
          </p:cNvPr>
          <p:cNvSpPr/>
          <p:nvPr/>
        </p:nvSpPr>
        <p:spPr>
          <a:xfrm>
            <a:off x="4101616" y="40381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ABySS</a:t>
            </a:r>
            <a:endParaRPr lang="en-US" sz="1200" dirty="0">
              <a:solidFill>
                <a:schemeClr val="tx1"/>
              </a:solidFill>
            </a:endParaRPr>
          </a:p>
        </p:txBody>
      </p:sp>
      <p:sp>
        <p:nvSpPr>
          <p:cNvPr id="4" name="TextBox 3">
            <a:extLst>
              <a:ext uri="{FF2B5EF4-FFF2-40B4-BE49-F238E27FC236}">
                <a16:creationId xmlns:a16="http://schemas.microsoft.com/office/drawing/2014/main" id="{CD3E8D81-CD9D-0A47-AED0-953B4DDDB6EC}"/>
              </a:ext>
            </a:extLst>
          </p:cNvPr>
          <p:cNvSpPr txBox="1"/>
          <p:nvPr/>
        </p:nvSpPr>
        <p:spPr>
          <a:xfrm>
            <a:off x="2519551" y="5156191"/>
            <a:ext cx="3790012" cy="369332"/>
          </a:xfrm>
          <a:prstGeom prst="rect">
            <a:avLst/>
          </a:prstGeom>
          <a:noFill/>
        </p:spPr>
        <p:txBody>
          <a:bodyPr wrap="none" rtlCol="0">
            <a:spAutoFit/>
          </a:bodyPr>
          <a:lstStyle/>
          <a:p>
            <a:r>
              <a:rPr lang="en-US" dirty="0"/>
              <a:t>We sampled one female and one male</a:t>
            </a:r>
          </a:p>
        </p:txBody>
      </p:sp>
    </p:spTree>
    <p:extLst>
      <p:ext uri="{BB962C8B-B14F-4D97-AF65-F5344CB8AC3E}">
        <p14:creationId xmlns:p14="http://schemas.microsoft.com/office/powerpoint/2010/main" val="1227991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F60B7-7C7F-804E-88EB-0B756860ECA3}"/>
              </a:ext>
            </a:extLst>
          </p:cNvPr>
          <p:cNvSpPr>
            <a:spLocks noGrp="1"/>
          </p:cNvSpPr>
          <p:nvPr>
            <p:ph type="title"/>
          </p:nvPr>
        </p:nvSpPr>
        <p:spPr/>
        <p:txBody>
          <a:bodyPr>
            <a:normAutofit/>
          </a:bodyPr>
          <a:lstStyle/>
          <a:p>
            <a:r>
              <a:rPr lang="en-US" sz="3200" dirty="0"/>
              <a:t>Delta Smelt Assembly Workflow</a:t>
            </a:r>
          </a:p>
        </p:txBody>
      </p:sp>
      <p:sp>
        <p:nvSpPr>
          <p:cNvPr id="34" name="Rounded Rectangle 33">
            <a:extLst>
              <a:ext uri="{FF2B5EF4-FFF2-40B4-BE49-F238E27FC236}">
                <a16:creationId xmlns:a16="http://schemas.microsoft.com/office/drawing/2014/main" id="{549CEA21-F94C-2847-A1C0-5870FCB3F3DF}"/>
              </a:ext>
            </a:extLst>
          </p:cNvPr>
          <p:cNvSpPr/>
          <p:nvPr/>
        </p:nvSpPr>
        <p:spPr>
          <a:xfrm>
            <a:off x="317367" y="3024810"/>
            <a:ext cx="927165"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Sample</a:t>
            </a:r>
          </a:p>
        </p:txBody>
      </p:sp>
      <p:sp>
        <p:nvSpPr>
          <p:cNvPr id="35" name="Rounded Rectangle 34">
            <a:extLst>
              <a:ext uri="{FF2B5EF4-FFF2-40B4-BE49-F238E27FC236}">
                <a16:creationId xmlns:a16="http://schemas.microsoft.com/office/drawing/2014/main" id="{57BC4DB1-15ED-6A4E-AD1F-8F4479A4664C}"/>
              </a:ext>
            </a:extLst>
          </p:cNvPr>
          <p:cNvSpPr/>
          <p:nvPr/>
        </p:nvSpPr>
        <p:spPr>
          <a:xfrm>
            <a:off x="1466478" y="3047112"/>
            <a:ext cx="952182"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HMW gDNA extraction</a:t>
            </a:r>
          </a:p>
        </p:txBody>
      </p:sp>
      <p:sp>
        <p:nvSpPr>
          <p:cNvPr id="36" name="Rounded Rectangle 35">
            <a:extLst>
              <a:ext uri="{FF2B5EF4-FFF2-40B4-BE49-F238E27FC236}">
                <a16:creationId xmlns:a16="http://schemas.microsoft.com/office/drawing/2014/main" id="{8DDBEAFA-895F-2E4A-96D7-49A0E1ABB5B3}"/>
              </a:ext>
            </a:extLst>
          </p:cNvPr>
          <p:cNvSpPr/>
          <p:nvPr/>
        </p:nvSpPr>
        <p:spPr>
          <a:xfrm>
            <a:off x="2653287" y="2076956"/>
            <a:ext cx="1121521" cy="2656545"/>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37" name="Rounded Rectangle 36">
            <a:extLst>
              <a:ext uri="{FF2B5EF4-FFF2-40B4-BE49-F238E27FC236}">
                <a16:creationId xmlns:a16="http://schemas.microsoft.com/office/drawing/2014/main" id="{C722CF99-6E09-1340-88A1-792EE80767D2}"/>
              </a:ext>
            </a:extLst>
          </p:cNvPr>
          <p:cNvSpPr/>
          <p:nvPr/>
        </p:nvSpPr>
        <p:spPr>
          <a:xfrm>
            <a:off x="2736473" y="2674499"/>
            <a:ext cx="952182" cy="84117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Linked-Read</a:t>
            </a:r>
          </a:p>
          <a:p>
            <a:pPr algn="ctr"/>
            <a:r>
              <a:rPr lang="en-US" sz="1200" dirty="0">
                <a:solidFill>
                  <a:schemeClr val="tx1"/>
                </a:solidFill>
              </a:rPr>
              <a:t> (10X)</a:t>
            </a:r>
          </a:p>
        </p:txBody>
      </p:sp>
      <p:sp>
        <p:nvSpPr>
          <p:cNvPr id="38" name="Rounded Rectangle 37">
            <a:extLst>
              <a:ext uri="{FF2B5EF4-FFF2-40B4-BE49-F238E27FC236}">
                <a16:creationId xmlns:a16="http://schemas.microsoft.com/office/drawing/2014/main" id="{C20BC3D3-489A-7E46-A157-FE53486722E6}"/>
              </a:ext>
            </a:extLst>
          </p:cNvPr>
          <p:cNvSpPr/>
          <p:nvPr/>
        </p:nvSpPr>
        <p:spPr>
          <a:xfrm>
            <a:off x="2736473" y="3615613"/>
            <a:ext cx="952182" cy="98228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Long Reads</a:t>
            </a:r>
          </a:p>
          <a:p>
            <a:pPr algn="ctr"/>
            <a:r>
              <a:rPr lang="en-US" sz="1200" dirty="0">
                <a:solidFill>
                  <a:schemeClr val="tx1"/>
                </a:solidFill>
              </a:rPr>
              <a:t>(PacBio &amp; Oxford Nanopore)</a:t>
            </a:r>
          </a:p>
        </p:txBody>
      </p:sp>
      <p:sp>
        <p:nvSpPr>
          <p:cNvPr id="40" name="Rounded Rectangle 39">
            <a:extLst>
              <a:ext uri="{FF2B5EF4-FFF2-40B4-BE49-F238E27FC236}">
                <a16:creationId xmlns:a16="http://schemas.microsoft.com/office/drawing/2014/main" id="{51E6DDD6-968C-2E42-9DFD-AA8DA0DB0C9F}"/>
              </a:ext>
            </a:extLst>
          </p:cNvPr>
          <p:cNvSpPr/>
          <p:nvPr/>
        </p:nvSpPr>
        <p:spPr>
          <a:xfrm>
            <a:off x="4003482"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1" name="Rounded Rectangle 40">
            <a:extLst>
              <a:ext uri="{FF2B5EF4-FFF2-40B4-BE49-F238E27FC236}">
                <a16:creationId xmlns:a16="http://schemas.microsoft.com/office/drawing/2014/main" id="{0801E721-11A1-AE4A-AA4E-F2D1A8EADDB6}"/>
              </a:ext>
            </a:extLst>
          </p:cNvPr>
          <p:cNvSpPr/>
          <p:nvPr/>
        </p:nvSpPr>
        <p:spPr>
          <a:xfrm>
            <a:off x="4095909" y="2575154"/>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Supernova</a:t>
            </a:r>
          </a:p>
        </p:txBody>
      </p:sp>
      <p:sp>
        <p:nvSpPr>
          <p:cNvPr id="42" name="Rounded Rectangle 41">
            <a:extLst>
              <a:ext uri="{FF2B5EF4-FFF2-40B4-BE49-F238E27FC236}">
                <a16:creationId xmlns:a16="http://schemas.microsoft.com/office/drawing/2014/main" id="{8222C154-8130-8246-9152-3102D424CBE3}"/>
              </a:ext>
            </a:extLst>
          </p:cNvPr>
          <p:cNvSpPr/>
          <p:nvPr/>
        </p:nvSpPr>
        <p:spPr>
          <a:xfrm>
            <a:off x="4095909" y="30374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FALCON</a:t>
            </a:r>
          </a:p>
        </p:txBody>
      </p:sp>
      <p:sp>
        <p:nvSpPr>
          <p:cNvPr id="43" name="Rounded Rectangle 42">
            <a:extLst>
              <a:ext uri="{FF2B5EF4-FFF2-40B4-BE49-F238E27FC236}">
                <a16:creationId xmlns:a16="http://schemas.microsoft.com/office/drawing/2014/main" id="{A8296259-D204-6545-8C44-5ACFDD2F3131}"/>
              </a:ext>
            </a:extLst>
          </p:cNvPr>
          <p:cNvSpPr/>
          <p:nvPr/>
        </p:nvSpPr>
        <p:spPr>
          <a:xfrm>
            <a:off x="4095908" y="353996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Canu</a:t>
            </a:r>
            <a:endParaRPr lang="en-US" sz="1200" dirty="0">
              <a:solidFill>
                <a:schemeClr val="tx1"/>
              </a:solidFill>
            </a:endParaRPr>
          </a:p>
        </p:txBody>
      </p:sp>
      <p:sp>
        <p:nvSpPr>
          <p:cNvPr id="44" name="Rounded Rectangle 43">
            <a:extLst>
              <a:ext uri="{FF2B5EF4-FFF2-40B4-BE49-F238E27FC236}">
                <a16:creationId xmlns:a16="http://schemas.microsoft.com/office/drawing/2014/main" id="{CA4A0E2D-D008-D74B-9F40-4FCE7E4DFC1D}"/>
              </a:ext>
            </a:extLst>
          </p:cNvPr>
          <p:cNvSpPr/>
          <p:nvPr/>
        </p:nvSpPr>
        <p:spPr>
          <a:xfrm>
            <a:off x="6704245"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Re-Assembly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5" name="Rounded Rectangle 44">
            <a:extLst>
              <a:ext uri="{FF2B5EF4-FFF2-40B4-BE49-F238E27FC236}">
                <a16:creationId xmlns:a16="http://schemas.microsoft.com/office/drawing/2014/main" id="{55571C12-C760-F242-9FCA-3B2844D49822}"/>
              </a:ext>
            </a:extLst>
          </p:cNvPr>
          <p:cNvSpPr/>
          <p:nvPr/>
        </p:nvSpPr>
        <p:spPr>
          <a:xfrm>
            <a:off x="6787431" y="261964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Tigmint</a:t>
            </a:r>
            <a:endParaRPr lang="en-US" sz="1200" dirty="0">
              <a:solidFill>
                <a:schemeClr val="tx1"/>
              </a:solidFill>
            </a:endParaRPr>
          </a:p>
        </p:txBody>
      </p:sp>
      <p:sp>
        <p:nvSpPr>
          <p:cNvPr id="46" name="Rounded Rectangle 45">
            <a:extLst>
              <a:ext uri="{FF2B5EF4-FFF2-40B4-BE49-F238E27FC236}">
                <a16:creationId xmlns:a16="http://schemas.microsoft.com/office/drawing/2014/main" id="{B47D1412-24A9-9D4F-93B6-4773B4FF6BE0}"/>
              </a:ext>
            </a:extLst>
          </p:cNvPr>
          <p:cNvSpPr/>
          <p:nvPr/>
        </p:nvSpPr>
        <p:spPr>
          <a:xfrm>
            <a:off x="6787431" y="308195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miniasm</a:t>
            </a:r>
            <a:endParaRPr lang="en-US" sz="1200" dirty="0">
              <a:solidFill>
                <a:schemeClr val="tx1"/>
              </a:solidFill>
            </a:endParaRPr>
          </a:p>
        </p:txBody>
      </p:sp>
      <p:sp>
        <p:nvSpPr>
          <p:cNvPr id="47" name="Rounded Rectangle 46">
            <a:extLst>
              <a:ext uri="{FF2B5EF4-FFF2-40B4-BE49-F238E27FC236}">
                <a16:creationId xmlns:a16="http://schemas.microsoft.com/office/drawing/2014/main" id="{3D86FD62-C805-B64F-AC5C-0FE13D862B11}"/>
              </a:ext>
            </a:extLst>
          </p:cNvPr>
          <p:cNvSpPr/>
          <p:nvPr/>
        </p:nvSpPr>
        <p:spPr>
          <a:xfrm>
            <a:off x="6787430" y="353421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ARCS</a:t>
            </a:r>
          </a:p>
        </p:txBody>
      </p:sp>
      <p:sp>
        <p:nvSpPr>
          <p:cNvPr id="48" name="Rounded Rectangle 47">
            <a:extLst>
              <a:ext uri="{FF2B5EF4-FFF2-40B4-BE49-F238E27FC236}">
                <a16:creationId xmlns:a16="http://schemas.microsoft.com/office/drawing/2014/main" id="{60D7D427-FF98-A041-96D3-9B6ED50EBB06}"/>
              </a:ext>
            </a:extLst>
          </p:cNvPr>
          <p:cNvSpPr/>
          <p:nvPr/>
        </p:nvSpPr>
        <p:spPr>
          <a:xfrm>
            <a:off x="6787429" y="4006570"/>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Lachesis</a:t>
            </a:r>
          </a:p>
        </p:txBody>
      </p:sp>
      <p:sp>
        <p:nvSpPr>
          <p:cNvPr id="49" name="Rounded Rectangle 48">
            <a:extLst>
              <a:ext uri="{FF2B5EF4-FFF2-40B4-BE49-F238E27FC236}">
                <a16:creationId xmlns:a16="http://schemas.microsoft.com/office/drawing/2014/main" id="{DA9BC0B2-6F78-C342-940E-EC66175E56BE}"/>
              </a:ext>
            </a:extLst>
          </p:cNvPr>
          <p:cNvSpPr/>
          <p:nvPr/>
        </p:nvSpPr>
        <p:spPr>
          <a:xfrm>
            <a:off x="5351697"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50" name="Rounded Rectangle 49">
            <a:extLst>
              <a:ext uri="{FF2B5EF4-FFF2-40B4-BE49-F238E27FC236}">
                <a16:creationId xmlns:a16="http://schemas.microsoft.com/office/drawing/2014/main" id="{100D5FCE-2D19-3245-B761-8A6E56464250}"/>
              </a:ext>
            </a:extLst>
          </p:cNvPr>
          <p:cNvSpPr/>
          <p:nvPr/>
        </p:nvSpPr>
        <p:spPr>
          <a:xfrm>
            <a:off x="5434883" y="256940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10X</a:t>
            </a:r>
          </a:p>
        </p:txBody>
      </p:sp>
      <p:sp>
        <p:nvSpPr>
          <p:cNvPr id="51" name="Rounded Rectangle 50">
            <a:extLst>
              <a:ext uri="{FF2B5EF4-FFF2-40B4-BE49-F238E27FC236}">
                <a16:creationId xmlns:a16="http://schemas.microsoft.com/office/drawing/2014/main" id="{8F50DF8A-FAFC-0F48-8C40-A0E8D93C083E}"/>
              </a:ext>
            </a:extLst>
          </p:cNvPr>
          <p:cNvSpPr/>
          <p:nvPr/>
        </p:nvSpPr>
        <p:spPr>
          <a:xfrm>
            <a:off x="5434883" y="299152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PacBio</a:t>
            </a:r>
          </a:p>
        </p:txBody>
      </p:sp>
      <p:sp>
        <p:nvSpPr>
          <p:cNvPr id="52" name="Rounded Rectangle 51">
            <a:extLst>
              <a:ext uri="{FF2B5EF4-FFF2-40B4-BE49-F238E27FC236}">
                <a16:creationId xmlns:a16="http://schemas.microsoft.com/office/drawing/2014/main" id="{AE12E059-ED3E-E04E-82D7-016139742BC2}"/>
              </a:ext>
            </a:extLst>
          </p:cNvPr>
          <p:cNvSpPr/>
          <p:nvPr/>
        </p:nvSpPr>
        <p:spPr>
          <a:xfrm>
            <a:off x="5434882" y="341363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Oxford Nano</a:t>
            </a:r>
          </a:p>
        </p:txBody>
      </p:sp>
      <p:sp>
        <p:nvSpPr>
          <p:cNvPr id="53" name="Rounded Rectangle 52">
            <a:extLst>
              <a:ext uri="{FF2B5EF4-FFF2-40B4-BE49-F238E27FC236}">
                <a16:creationId xmlns:a16="http://schemas.microsoft.com/office/drawing/2014/main" id="{ADB37C0E-5AC2-6F42-80CA-64ABE253EF62}"/>
              </a:ext>
            </a:extLst>
          </p:cNvPr>
          <p:cNvSpPr/>
          <p:nvPr/>
        </p:nvSpPr>
        <p:spPr>
          <a:xfrm>
            <a:off x="5434881" y="424772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Hi-C</a:t>
            </a:r>
          </a:p>
        </p:txBody>
      </p:sp>
      <p:sp>
        <p:nvSpPr>
          <p:cNvPr id="54" name="Right Arrow 53">
            <a:extLst>
              <a:ext uri="{FF2B5EF4-FFF2-40B4-BE49-F238E27FC236}">
                <a16:creationId xmlns:a16="http://schemas.microsoft.com/office/drawing/2014/main" id="{FC2B9283-EA9F-A640-BFA7-C20381AF8E40}"/>
              </a:ext>
            </a:extLst>
          </p:cNvPr>
          <p:cNvSpPr/>
          <p:nvPr/>
        </p:nvSpPr>
        <p:spPr>
          <a:xfrm>
            <a:off x="1244533"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ight Arrow 54">
            <a:extLst>
              <a:ext uri="{FF2B5EF4-FFF2-40B4-BE49-F238E27FC236}">
                <a16:creationId xmlns:a16="http://schemas.microsoft.com/office/drawing/2014/main" id="{01058EDC-7E22-5B45-B3AB-98F87BCF3CB1}"/>
              </a:ext>
            </a:extLst>
          </p:cNvPr>
          <p:cNvSpPr/>
          <p:nvPr/>
        </p:nvSpPr>
        <p:spPr>
          <a:xfrm>
            <a:off x="2414163"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ight Arrow 55">
            <a:extLst>
              <a:ext uri="{FF2B5EF4-FFF2-40B4-BE49-F238E27FC236}">
                <a16:creationId xmlns:a16="http://schemas.microsoft.com/office/drawing/2014/main" id="{1CDE88F5-5064-AE47-AF55-2866D9BA18B6}"/>
              </a:ext>
            </a:extLst>
          </p:cNvPr>
          <p:cNvSpPr/>
          <p:nvPr/>
        </p:nvSpPr>
        <p:spPr>
          <a:xfrm>
            <a:off x="3765097"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ight Arrow 56">
            <a:extLst>
              <a:ext uri="{FF2B5EF4-FFF2-40B4-BE49-F238E27FC236}">
                <a16:creationId xmlns:a16="http://schemas.microsoft.com/office/drawing/2014/main" id="{1BA9764F-20BB-0E46-A626-B0FFE20EB79C}"/>
              </a:ext>
            </a:extLst>
          </p:cNvPr>
          <p:cNvSpPr/>
          <p:nvPr/>
        </p:nvSpPr>
        <p:spPr>
          <a:xfrm>
            <a:off x="5127887"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ight Arrow 57">
            <a:extLst>
              <a:ext uri="{FF2B5EF4-FFF2-40B4-BE49-F238E27FC236}">
                <a16:creationId xmlns:a16="http://schemas.microsoft.com/office/drawing/2014/main" id="{B41E9869-4F83-AD40-8356-D335B06CDC37}"/>
              </a:ext>
            </a:extLst>
          </p:cNvPr>
          <p:cNvSpPr/>
          <p:nvPr/>
        </p:nvSpPr>
        <p:spPr>
          <a:xfrm>
            <a:off x="6465131"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ounded Rectangle 58">
            <a:extLst>
              <a:ext uri="{FF2B5EF4-FFF2-40B4-BE49-F238E27FC236}">
                <a16:creationId xmlns:a16="http://schemas.microsoft.com/office/drawing/2014/main" id="{A6C13D28-FBCF-8741-8E2A-BCB236F44001}"/>
              </a:ext>
            </a:extLst>
          </p:cNvPr>
          <p:cNvSpPr/>
          <p:nvPr/>
        </p:nvSpPr>
        <p:spPr>
          <a:xfrm>
            <a:off x="8044434" y="3047112"/>
            <a:ext cx="927165" cy="81250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Genome!</a:t>
            </a:r>
          </a:p>
        </p:txBody>
      </p:sp>
      <p:sp>
        <p:nvSpPr>
          <p:cNvPr id="60" name="Right Arrow 59">
            <a:extLst>
              <a:ext uri="{FF2B5EF4-FFF2-40B4-BE49-F238E27FC236}">
                <a16:creationId xmlns:a16="http://schemas.microsoft.com/office/drawing/2014/main" id="{C3E88B79-73A3-4C43-AA19-664DC79E21F0}"/>
              </a:ext>
            </a:extLst>
          </p:cNvPr>
          <p:cNvSpPr/>
          <p:nvPr/>
        </p:nvSpPr>
        <p:spPr>
          <a:xfrm>
            <a:off x="7815550"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ounded Rectangle 60">
            <a:extLst>
              <a:ext uri="{FF2B5EF4-FFF2-40B4-BE49-F238E27FC236}">
                <a16:creationId xmlns:a16="http://schemas.microsoft.com/office/drawing/2014/main" id="{841D1386-FFA0-2A44-AD85-E931FBF32906}"/>
              </a:ext>
            </a:extLst>
          </p:cNvPr>
          <p:cNvSpPr/>
          <p:nvPr/>
        </p:nvSpPr>
        <p:spPr>
          <a:xfrm>
            <a:off x="5434881" y="3835706"/>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Illumina</a:t>
            </a:r>
          </a:p>
        </p:txBody>
      </p:sp>
      <p:sp>
        <p:nvSpPr>
          <p:cNvPr id="62" name="Rounded Rectangle 61">
            <a:extLst>
              <a:ext uri="{FF2B5EF4-FFF2-40B4-BE49-F238E27FC236}">
                <a16:creationId xmlns:a16="http://schemas.microsoft.com/office/drawing/2014/main" id="{C8AB3E1F-4E32-1343-BDB3-C563C77874A1}"/>
              </a:ext>
            </a:extLst>
          </p:cNvPr>
          <p:cNvSpPr/>
          <p:nvPr/>
        </p:nvSpPr>
        <p:spPr>
          <a:xfrm>
            <a:off x="4101616" y="40381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ABySS</a:t>
            </a:r>
            <a:endParaRPr lang="en-US" sz="1200" dirty="0">
              <a:solidFill>
                <a:schemeClr val="tx1"/>
              </a:solidFill>
            </a:endParaRPr>
          </a:p>
        </p:txBody>
      </p:sp>
    </p:spTree>
    <p:extLst>
      <p:ext uri="{BB962C8B-B14F-4D97-AF65-F5344CB8AC3E}">
        <p14:creationId xmlns:p14="http://schemas.microsoft.com/office/powerpoint/2010/main" val="2429996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1D208D2-50BE-794C-86D6-D56CC8756F36}"/>
              </a:ext>
            </a:extLst>
          </p:cNvPr>
          <p:cNvPicPr>
            <a:picLocks noGrp="1" noChangeAspect="1"/>
          </p:cNvPicPr>
          <p:nvPr>
            <p:ph idx="1"/>
          </p:nvPr>
        </p:nvPicPr>
        <p:blipFill>
          <a:blip r:embed="rId3"/>
          <a:stretch>
            <a:fillRect/>
          </a:stretch>
        </p:blipFill>
        <p:spPr>
          <a:xfrm>
            <a:off x="1858297" y="544622"/>
            <a:ext cx="5341702" cy="6249582"/>
          </a:xfrm>
        </p:spPr>
      </p:pic>
      <p:sp>
        <p:nvSpPr>
          <p:cNvPr id="6" name="Rectangle 5">
            <a:extLst>
              <a:ext uri="{FF2B5EF4-FFF2-40B4-BE49-F238E27FC236}">
                <a16:creationId xmlns:a16="http://schemas.microsoft.com/office/drawing/2014/main" id="{6C692516-B111-0040-9F96-E9F5D4285D0E}"/>
              </a:ext>
            </a:extLst>
          </p:cNvPr>
          <p:cNvSpPr/>
          <p:nvPr/>
        </p:nvSpPr>
        <p:spPr>
          <a:xfrm>
            <a:off x="2834640" y="1825625"/>
            <a:ext cx="722376" cy="21031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AD438D9-849D-F94D-B0C2-D26A8B5561EE}"/>
              </a:ext>
            </a:extLst>
          </p:cNvPr>
          <p:cNvSpPr/>
          <p:nvPr/>
        </p:nvSpPr>
        <p:spPr>
          <a:xfrm>
            <a:off x="1815445" y="499464"/>
            <a:ext cx="5427406" cy="16341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CA7230C-36D5-9B4D-9E3A-3FDD954EF1B2}"/>
              </a:ext>
            </a:extLst>
          </p:cNvPr>
          <p:cNvSpPr txBox="1"/>
          <p:nvPr/>
        </p:nvSpPr>
        <p:spPr>
          <a:xfrm>
            <a:off x="2102108" y="3429000"/>
            <a:ext cx="668773" cy="369332"/>
          </a:xfrm>
          <a:prstGeom prst="rect">
            <a:avLst/>
          </a:prstGeom>
          <a:noFill/>
        </p:spPr>
        <p:txBody>
          <a:bodyPr wrap="none" rtlCol="0">
            <a:spAutoFit/>
          </a:bodyPr>
          <a:lstStyle/>
          <a:p>
            <a:r>
              <a:rPr lang="en-US" b="1" dirty="0">
                <a:solidFill>
                  <a:schemeClr val="bg1"/>
                </a:solidFill>
              </a:rPr>
              <a:t>48Kb</a:t>
            </a:r>
          </a:p>
        </p:txBody>
      </p:sp>
      <p:sp>
        <p:nvSpPr>
          <p:cNvPr id="16" name="TextBox 15">
            <a:extLst>
              <a:ext uri="{FF2B5EF4-FFF2-40B4-BE49-F238E27FC236}">
                <a16:creationId xmlns:a16="http://schemas.microsoft.com/office/drawing/2014/main" id="{020434C6-E581-DF46-9B15-98F56D272814}"/>
              </a:ext>
            </a:extLst>
          </p:cNvPr>
          <p:cNvSpPr txBox="1"/>
          <p:nvPr/>
        </p:nvSpPr>
        <p:spPr>
          <a:xfrm>
            <a:off x="2102108" y="3684382"/>
            <a:ext cx="660758" cy="369332"/>
          </a:xfrm>
          <a:prstGeom prst="rect">
            <a:avLst/>
          </a:prstGeom>
          <a:noFill/>
        </p:spPr>
        <p:txBody>
          <a:bodyPr wrap="none" rtlCol="0">
            <a:spAutoFit/>
          </a:bodyPr>
          <a:lstStyle/>
          <a:p>
            <a:r>
              <a:rPr lang="en-US" dirty="0">
                <a:solidFill>
                  <a:schemeClr val="bg1"/>
                </a:solidFill>
              </a:rPr>
              <a:t>20Kb</a:t>
            </a:r>
          </a:p>
        </p:txBody>
      </p:sp>
      <p:sp>
        <p:nvSpPr>
          <p:cNvPr id="17" name="TextBox 16">
            <a:extLst>
              <a:ext uri="{FF2B5EF4-FFF2-40B4-BE49-F238E27FC236}">
                <a16:creationId xmlns:a16="http://schemas.microsoft.com/office/drawing/2014/main" id="{80FB4CF3-A7AF-5B42-88E2-F72A7EF1A62B}"/>
              </a:ext>
            </a:extLst>
          </p:cNvPr>
          <p:cNvSpPr txBox="1"/>
          <p:nvPr/>
        </p:nvSpPr>
        <p:spPr>
          <a:xfrm>
            <a:off x="2105594" y="4324217"/>
            <a:ext cx="660758" cy="369332"/>
          </a:xfrm>
          <a:prstGeom prst="rect">
            <a:avLst/>
          </a:prstGeom>
          <a:noFill/>
        </p:spPr>
        <p:txBody>
          <a:bodyPr wrap="none" rtlCol="0">
            <a:spAutoFit/>
          </a:bodyPr>
          <a:lstStyle/>
          <a:p>
            <a:r>
              <a:rPr lang="en-US" dirty="0">
                <a:solidFill>
                  <a:schemeClr val="bg1"/>
                </a:solidFill>
              </a:rPr>
              <a:t>10Kb</a:t>
            </a:r>
          </a:p>
        </p:txBody>
      </p:sp>
      <p:sp>
        <p:nvSpPr>
          <p:cNvPr id="18" name="TextBox 17">
            <a:extLst>
              <a:ext uri="{FF2B5EF4-FFF2-40B4-BE49-F238E27FC236}">
                <a16:creationId xmlns:a16="http://schemas.microsoft.com/office/drawing/2014/main" id="{692A9BDF-17C7-3D48-AA92-728BD5F856DF}"/>
              </a:ext>
            </a:extLst>
          </p:cNvPr>
          <p:cNvSpPr txBox="1"/>
          <p:nvPr/>
        </p:nvSpPr>
        <p:spPr>
          <a:xfrm>
            <a:off x="2099196" y="4891781"/>
            <a:ext cx="543739" cy="369332"/>
          </a:xfrm>
          <a:prstGeom prst="rect">
            <a:avLst/>
          </a:prstGeom>
          <a:noFill/>
        </p:spPr>
        <p:txBody>
          <a:bodyPr wrap="none" rtlCol="0">
            <a:spAutoFit/>
          </a:bodyPr>
          <a:lstStyle/>
          <a:p>
            <a:r>
              <a:rPr lang="en-US" dirty="0">
                <a:solidFill>
                  <a:schemeClr val="bg1"/>
                </a:solidFill>
              </a:rPr>
              <a:t>7Kb</a:t>
            </a:r>
          </a:p>
        </p:txBody>
      </p:sp>
      <p:sp>
        <p:nvSpPr>
          <p:cNvPr id="19" name="TextBox 18">
            <a:extLst>
              <a:ext uri="{FF2B5EF4-FFF2-40B4-BE49-F238E27FC236}">
                <a16:creationId xmlns:a16="http://schemas.microsoft.com/office/drawing/2014/main" id="{DBC1E2DF-FE57-124B-A1BF-D97870D92C8A}"/>
              </a:ext>
            </a:extLst>
          </p:cNvPr>
          <p:cNvSpPr txBox="1"/>
          <p:nvPr/>
        </p:nvSpPr>
        <p:spPr>
          <a:xfrm>
            <a:off x="2106929" y="5531616"/>
            <a:ext cx="543739" cy="369332"/>
          </a:xfrm>
          <a:prstGeom prst="rect">
            <a:avLst/>
          </a:prstGeom>
          <a:noFill/>
        </p:spPr>
        <p:txBody>
          <a:bodyPr wrap="none" rtlCol="0">
            <a:spAutoFit/>
          </a:bodyPr>
          <a:lstStyle/>
          <a:p>
            <a:r>
              <a:rPr lang="en-US" dirty="0">
                <a:solidFill>
                  <a:schemeClr val="bg1"/>
                </a:solidFill>
              </a:rPr>
              <a:t>5Kb</a:t>
            </a:r>
          </a:p>
        </p:txBody>
      </p:sp>
      <p:sp>
        <p:nvSpPr>
          <p:cNvPr id="20" name="TextBox 19">
            <a:extLst>
              <a:ext uri="{FF2B5EF4-FFF2-40B4-BE49-F238E27FC236}">
                <a16:creationId xmlns:a16="http://schemas.microsoft.com/office/drawing/2014/main" id="{E114B3EA-5951-9A43-ACF1-68E28E56B255}"/>
              </a:ext>
            </a:extLst>
          </p:cNvPr>
          <p:cNvSpPr txBox="1"/>
          <p:nvPr/>
        </p:nvSpPr>
        <p:spPr>
          <a:xfrm>
            <a:off x="2099195" y="5986785"/>
            <a:ext cx="543739" cy="369332"/>
          </a:xfrm>
          <a:prstGeom prst="rect">
            <a:avLst/>
          </a:prstGeom>
          <a:noFill/>
        </p:spPr>
        <p:txBody>
          <a:bodyPr wrap="none" rtlCol="0">
            <a:spAutoFit/>
          </a:bodyPr>
          <a:lstStyle/>
          <a:p>
            <a:r>
              <a:rPr lang="en-US" dirty="0">
                <a:solidFill>
                  <a:schemeClr val="bg1"/>
                </a:solidFill>
              </a:rPr>
              <a:t>4Kb</a:t>
            </a:r>
          </a:p>
        </p:txBody>
      </p:sp>
      <p:sp>
        <p:nvSpPr>
          <p:cNvPr id="22" name="Rectangle 21">
            <a:extLst>
              <a:ext uri="{FF2B5EF4-FFF2-40B4-BE49-F238E27FC236}">
                <a16:creationId xmlns:a16="http://schemas.microsoft.com/office/drawing/2014/main" id="{1570928B-C892-D746-87BF-7B84B0BFE12A}"/>
              </a:ext>
            </a:extLst>
          </p:cNvPr>
          <p:cNvSpPr/>
          <p:nvPr/>
        </p:nvSpPr>
        <p:spPr>
          <a:xfrm>
            <a:off x="4335361" y="2052870"/>
            <a:ext cx="3543739" cy="48220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solidFill>
                <a:schemeClr val="tx1"/>
              </a:solidFill>
            </a:endParaRPr>
          </a:p>
        </p:txBody>
      </p:sp>
      <p:sp>
        <p:nvSpPr>
          <p:cNvPr id="12" name="TextBox 11">
            <a:extLst>
              <a:ext uri="{FF2B5EF4-FFF2-40B4-BE49-F238E27FC236}">
                <a16:creationId xmlns:a16="http://schemas.microsoft.com/office/drawing/2014/main" id="{0A1B6F33-8517-E446-9F76-5CF0AC7D2FC9}"/>
              </a:ext>
            </a:extLst>
          </p:cNvPr>
          <p:cNvSpPr txBox="1"/>
          <p:nvPr/>
        </p:nvSpPr>
        <p:spPr>
          <a:xfrm rot="18900000">
            <a:off x="3729555" y="1719077"/>
            <a:ext cx="660758" cy="369332"/>
          </a:xfrm>
          <a:prstGeom prst="rect">
            <a:avLst/>
          </a:prstGeom>
          <a:noFill/>
        </p:spPr>
        <p:txBody>
          <a:bodyPr wrap="none" rtlCol="0">
            <a:spAutoFit/>
          </a:bodyPr>
          <a:lstStyle/>
          <a:p>
            <a:r>
              <a:rPr lang="en-US" dirty="0">
                <a:solidFill>
                  <a:srgbClr val="C00000"/>
                </a:solidFill>
              </a:rPr>
              <a:t>Male</a:t>
            </a:r>
          </a:p>
        </p:txBody>
      </p:sp>
      <p:sp>
        <p:nvSpPr>
          <p:cNvPr id="2" name="Title 1">
            <a:extLst>
              <a:ext uri="{FF2B5EF4-FFF2-40B4-BE49-F238E27FC236}">
                <a16:creationId xmlns:a16="http://schemas.microsoft.com/office/drawing/2014/main" id="{4D0F28FF-3A33-D940-89ED-1EE08F3E3431}"/>
              </a:ext>
            </a:extLst>
          </p:cNvPr>
          <p:cNvSpPr>
            <a:spLocks noGrp="1"/>
          </p:cNvSpPr>
          <p:nvPr>
            <p:ph type="title"/>
          </p:nvPr>
        </p:nvSpPr>
        <p:spPr/>
        <p:txBody>
          <a:bodyPr>
            <a:normAutofit/>
          </a:bodyPr>
          <a:lstStyle/>
          <a:p>
            <a:r>
              <a:rPr lang="en-US" sz="3200" dirty="0"/>
              <a:t>Extracted high molecular weight genomic DNA</a:t>
            </a:r>
          </a:p>
        </p:txBody>
      </p:sp>
      <p:sp>
        <p:nvSpPr>
          <p:cNvPr id="9" name="TextBox 8">
            <a:extLst>
              <a:ext uri="{FF2B5EF4-FFF2-40B4-BE49-F238E27FC236}">
                <a16:creationId xmlns:a16="http://schemas.microsoft.com/office/drawing/2014/main" id="{6A4D3117-5D20-F041-8336-FED5A0231590}"/>
              </a:ext>
            </a:extLst>
          </p:cNvPr>
          <p:cNvSpPr txBox="1"/>
          <p:nvPr/>
        </p:nvSpPr>
        <p:spPr>
          <a:xfrm rot="18900000">
            <a:off x="3262866" y="1640359"/>
            <a:ext cx="865750" cy="369332"/>
          </a:xfrm>
          <a:prstGeom prst="rect">
            <a:avLst/>
          </a:prstGeom>
          <a:noFill/>
        </p:spPr>
        <p:txBody>
          <a:bodyPr wrap="none" rtlCol="0">
            <a:spAutoFit/>
          </a:bodyPr>
          <a:lstStyle/>
          <a:p>
            <a:r>
              <a:rPr lang="en-US" dirty="0">
                <a:solidFill>
                  <a:schemeClr val="accent1"/>
                </a:solidFill>
              </a:rPr>
              <a:t>Female</a:t>
            </a:r>
          </a:p>
        </p:txBody>
      </p:sp>
      <p:sp>
        <p:nvSpPr>
          <p:cNvPr id="25" name="TextBox 24">
            <a:extLst>
              <a:ext uri="{FF2B5EF4-FFF2-40B4-BE49-F238E27FC236}">
                <a16:creationId xmlns:a16="http://schemas.microsoft.com/office/drawing/2014/main" id="{F6003633-95CB-F14D-9764-0493DA4C118E}"/>
              </a:ext>
            </a:extLst>
          </p:cNvPr>
          <p:cNvSpPr txBox="1"/>
          <p:nvPr/>
        </p:nvSpPr>
        <p:spPr>
          <a:xfrm>
            <a:off x="4910666" y="2490243"/>
            <a:ext cx="3267618" cy="1477328"/>
          </a:xfrm>
          <a:prstGeom prst="rect">
            <a:avLst/>
          </a:prstGeom>
          <a:noFill/>
        </p:spPr>
        <p:txBody>
          <a:bodyPr wrap="square" rtlCol="0">
            <a:spAutoFit/>
          </a:bodyPr>
          <a:lstStyle/>
          <a:p>
            <a:pPr marL="285750" indent="-285750">
              <a:buFont typeface="Arial" panose="020B0604020202020204" pitchFamily="34" charset="0"/>
              <a:buChar char="•"/>
            </a:pPr>
            <a:r>
              <a:rPr lang="en-US" dirty="0"/>
              <a:t>Pulse field gel run for 24 hours</a:t>
            </a:r>
          </a:p>
          <a:p>
            <a:pPr marL="285750" indent="-285750">
              <a:buFont typeface="Arial" panose="020B0604020202020204" pitchFamily="34" charset="0"/>
              <a:buChar char="•"/>
            </a:pPr>
            <a:r>
              <a:rPr lang="en-US" dirty="0"/>
              <a:t>Female sample had sufficient DNA over 48Kb </a:t>
            </a:r>
          </a:p>
          <a:p>
            <a:endParaRPr lang="en-US" dirty="0"/>
          </a:p>
        </p:txBody>
      </p:sp>
    </p:spTree>
    <p:extLst>
      <p:ext uri="{BB962C8B-B14F-4D97-AF65-F5344CB8AC3E}">
        <p14:creationId xmlns:p14="http://schemas.microsoft.com/office/powerpoint/2010/main" val="1978468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F60B7-7C7F-804E-88EB-0B756860ECA3}"/>
              </a:ext>
            </a:extLst>
          </p:cNvPr>
          <p:cNvSpPr>
            <a:spLocks noGrp="1"/>
          </p:cNvSpPr>
          <p:nvPr>
            <p:ph type="title"/>
          </p:nvPr>
        </p:nvSpPr>
        <p:spPr/>
        <p:txBody>
          <a:bodyPr>
            <a:normAutofit/>
          </a:bodyPr>
          <a:lstStyle/>
          <a:p>
            <a:r>
              <a:rPr lang="en-US" sz="3200" dirty="0"/>
              <a:t>Delta Smelt Assembly Workflow</a:t>
            </a:r>
          </a:p>
        </p:txBody>
      </p:sp>
      <p:sp>
        <p:nvSpPr>
          <p:cNvPr id="34" name="Rounded Rectangle 33">
            <a:extLst>
              <a:ext uri="{FF2B5EF4-FFF2-40B4-BE49-F238E27FC236}">
                <a16:creationId xmlns:a16="http://schemas.microsoft.com/office/drawing/2014/main" id="{549CEA21-F94C-2847-A1C0-5870FCB3F3DF}"/>
              </a:ext>
            </a:extLst>
          </p:cNvPr>
          <p:cNvSpPr/>
          <p:nvPr/>
        </p:nvSpPr>
        <p:spPr>
          <a:xfrm>
            <a:off x="317367" y="3024810"/>
            <a:ext cx="927165"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Sample</a:t>
            </a:r>
          </a:p>
        </p:txBody>
      </p:sp>
      <p:sp>
        <p:nvSpPr>
          <p:cNvPr id="35" name="Rounded Rectangle 34">
            <a:extLst>
              <a:ext uri="{FF2B5EF4-FFF2-40B4-BE49-F238E27FC236}">
                <a16:creationId xmlns:a16="http://schemas.microsoft.com/office/drawing/2014/main" id="{57BC4DB1-15ED-6A4E-AD1F-8F4479A4664C}"/>
              </a:ext>
            </a:extLst>
          </p:cNvPr>
          <p:cNvSpPr/>
          <p:nvPr/>
        </p:nvSpPr>
        <p:spPr>
          <a:xfrm>
            <a:off x="1466478" y="3047112"/>
            <a:ext cx="952182" cy="81250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HMW gDNA extraction</a:t>
            </a:r>
          </a:p>
        </p:txBody>
      </p:sp>
      <p:sp>
        <p:nvSpPr>
          <p:cNvPr id="36" name="Rounded Rectangle 35">
            <a:extLst>
              <a:ext uri="{FF2B5EF4-FFF2-40B4-BE49-F238E27FC236}">
                <a16:creationId xmlns:a16="http://schemas.microsoft.com/office/drawing/2014/main" id="{8DDBEAFA-895F-2E4A-96D7-49A0E1ABB5B3}"/>
              </a:ext>
            </a:extLst>
          </p:cNvPr>
          <p:cNvSpPr/>
          <p:nvPr/>
        </p:nvSpPr>
        <p:spPr>
          <a:xfrm>
            <a:off x="2653287" y="2076956"/>
            <a:ext cx="1121521" cy="2656545"/>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37" name="Rounded Rectangle 36">
            <a:extLst>
              <a:ext uri="{FF2B5EF4-FFF2-40B4-BE49-F238E27FC236}">
                <a16:creationId xmlns:a16="http://schemas.microsoft.com/office/drawing/2014/main" id="{C722CF99-6E09-1340-88A1-792EE80767D2}"/>
              </a:ext>
            </a:extLst>
          </p:cNvPr>
          <p:cNvSpPr/>
          <p:nvPr/>
        </p:nvSpPr>
        <p:spPr>
          <a:xfrm>
            <a:off x="2736473" y="2674499"/>
            <a:ext cx="952182" cy="841178"/>
          </a:xfrm>
          <a:prstGeom prst="roundRect">
            <a:avLst/>
          </a:prstGeom>
          <a:solidFill>
            <a:srgbClr val="BF9CFF">
              <a:alpha val="84314"/>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Linked-Read</a:t>
            </a:r>
          </a:p>
          <a:p>
            <a:pPr algn="ctr"/>
            <a:r>
              <a:rPr lang="en-US" sz="1200" dirty="0">
                <a:solidFill>
                  <a:schemeClr val="tx1"/>
                </a:solidFill>
              </a:rPr>
              <a:t> (10X)</a:t>
            </a:r>
          </a:p>
        </p:txBody>
      </p:sp>
      <p:sp>
        <p:nvSpPr>
          <p:cNvPr id="38" name="Rounded Rectangle 37">
            <a:extLst>
              <a:ext uri="{FF2B5EF4-FFF2-40B4-BE49-F238E27FC236}">
                <a16:creationId xmlns:a16="http://schemas.microsoft.com/office/drawing/2014/main" id="{C20BC3D3-489A-7E46-A157-FE53486722E6}"/>
              </a:ext>
            </a:extLst>
          </p:cNvPr>
          <p:cNvSpPr/>
          <p:nvPr/>
        </p:nvSpPr>
        <p:spPr>
          <a:xfrm>
            <a:off x="2736473" y="3615613"/>
            <a:ext cx="952182" cy="98228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Long Reads</a:t>
            </a:r>
          </a:p>
          <a:p>
            <a:pPr algn="ctr"/>
            <a:r>
              <a:rPr lang="en-US" sz="1200" dirty="0">
                <a:solidFill>
                  <a:schemeClr val="tx1"/>
                </a:solidFill>
              </a:rPr>
              <a:t>(PacBio &amp; Oxford Nanopore)</a:t>
            </a:r>
          </a:p>
        </p:txBody>
      </p:sp>
      <p:sp>
        <p:nvSpPr>
          <p:cNvPr id="40" name="Rounded Rectangle 39">
            <a:extLst>
              <a:ext uri="{FF2B5EF4-FFF2-40B4-BE49-F238E27FC236}">
                <a16:creationId xmlns:a16="http://schemas.microsoft.com/office/drawing/2014/main" id="{51E6DDD6-968C-2E42-9DFD-AA8DA0DB0C9F}"/>
              </a:ext>
            </a:extLst>
          </p:cNvPr>
          <p:cNvSpPr/>
          <p:nvPr/>
        </p:nvSpPr>
        <p:spPr>
          <a:xfrm>
            <a:off x="4003482"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1" name="Rounded Rectangle 40">
            <a:extLst>
              <a:ext uri="{FF2B5EF4-FFF2-40B4-BE49-F238E27FC236}">
                <a16:creationId xmlns:a16="http://schemas.microsoft.com/office/drawing/2014/main" id="{0801E721-11A1-AE4A-AA4E-F2D1A8EADDB6}"/>
              </a:ext>
            </a:extLst>
          </p:cNvPr>
          <p:cNvSpPr/>
          <p:nvPr/>
        </p:nvSpPr>
        <p:spPr>
          <a:xfrm>
            <a:off x="4095909" y="2575154"/>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Supernova</a:t>
            </a:r>
          </a:p>
        </p:txBody>
      </p:sp>
      <p:sp>
        <p:nvSpPr>
          <p:cNvPr id="42" name="Rounded Rectangle 41">
            <a:extLst>
              <a:ext uri="{FF2B5EF4-FFF2-40B4-BE49-F238E27FC236}">
                <a16:creationId xmlns:a16="http://schemas.microsoft.com/office/drawing/2014/main" id="{8222C154-8130-8246-9152-3102D424CBE3}"/>
              </a:ext>
            </a:extLst>
          </p:cNvPr>
          <p:cNvSpPr/>
          <p:nvPr/>
        </p:nvSpPr>
        <p:spPr>
          <a:xfrm>
            <a:off x="4095909" y="30374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FALCON</a:t>
            </a:r>
          </a:p>
        </p:txBody>
      </p:sp>
      <p:sp>
        <p:nvSpPr>
          <p:cNvPr id="43" name="Rounded Rectangle 42">
            <a:extLst>
              <a:ext uri="{FF2B5EF4-FFF2-40B4-BE49-F238E27FC236}">
                <a16:creationId xmlns:a16="http://schemas.microsoft.com/office/drawing/2014/main" id="{A8296259-D204-6545-8C44-5ACFDD2F3131}"/>
              </a:ext>
            </a:extLst>
          </p:cNvPr>
          <p:cNvSpPr/>
          <p:nvPr/>
        </p:nvSpPr>
        <p:spPr>
          <a:xfrm>
            <a:off x="4095908" y="353996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Canu</a:t>
            </a:r>
            <a:endParaRPr lang="en-US" sz="1200" dirty="0">
              <a:solidFill>
                <a:schemeClr val="tx1"/>
              </a:solidFill>
            </a:endParaRPr>
          </a:p>
        </p:txBody>
      </p:sp>
      <p:sp>
        <p:nvSpPr>
          <p:cNvPr id="44" name="Rounded Rectangle 43">
            <a:extLst>
              <a:ext uri="{FF2B5EF4-FFF2-40B4-BE49-F238E27FC236}">
                <a16:creationId xmlns:a16="http://schemas.microsoft.com/office/drawing/2014/main" id="{CA4A0E2D-D008-D74B-9F40-4FCE7E4DFC1D}"/>
              </a:ext>
            </a:extLst>
          </p:cNvPr>
          <p:cNvSpPr/>
          <p:nvPr/>
        </p:nvSpPr>
        <p:spPr>
          <a:xfrm>
            <a:off x="6704245"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Re-Assembly</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r>
              <a:rPr lang="en-US" sz="1200" dirty="0">
                <a:solidFill>
                  <a:schemeClr val="tx1"/>
                </a:solidFill>
              </a:rPr>
              <a:t>…</a:t>
            </a:r>
          </a:p>
        </p:txBody>
      </p:sp>
      <p:sp>
        <p:nvSpPr>
          <p:cNvPr id="45" name="Rounded Rectangle 44">
            <a:extLst>
              <a:ext uri="{FF2B5EF4-FFF2-40B4-BE49-F238E27FC236}">
                <a16:creationId xmlns:a16="http://schemas.microsoft.com/office/drawing/2014/main" id="{55571C12-C760-F242-9FCA-3B2844D49822}"/>
              </a:ext>
            </a:extLst>
          </p:cNvPr>
          <p:cNvSpPr/>
          <p:nvPr/>
        </p:nvSpPr>
        <p:spPr>
          <a:xfrm>
            <a:off x="6787431" y="261964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Tigmint</a:t>
            </a:r>
            <a:endParaRPr lang="en-US" sz="1200" dirty="0">
              <a:solidFill>
                <a:schemeClr val="tx1"/>
              </a:solidFill>
            </a:endParaRPr>
          </a:p>
        </p:txBody>
      </p:sp>
      <p:sp>
        <p:nvSpPr>
          <p:cNvPr id="46" name="Rounded Rectangle 45">
            <a:extLst>
              <a:ext uri="{FF2B5EF4-FFF2-40B4-BE49-F238E27FC236}">
                <a16:creationId xmlns:a16="http://schemas.microsoft.com/office/drawing/2014/main" id="{B47D1412-24A9-9D4F-93B6-4773B4FF6BE0}"/>
              </a:ext>
            </a:extLst>
          </p:cNvPr>
          <p:cNvSpPr/>
          <p:nvPr/>
        </p:nvSpPr>
        <p:spPr>
          <a:xfrm>
            <a:off x="6787431" y="3081953"/>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miniasm</a:t>
            </a:r>
            <a:endParaRPr lang="en-US" sz="1200" dirty="0">
              <a:solidFill>
                <a:schemeClr val="tx1"/>
              </a:solidFill>
            </a:endParaRPr>
          </a:p>
        </p:txBody>
      </p:sp>
      <p:sp>
        <p:nvSpPr>
          <p:cNvPr id="47" name="Rounded Rectangle 46">
            <a:extLst>
              <a:ext uri="{FF2B5EF4-FFF2-40B4-BE49-F238E27FC236}">
                <a16:creationId xmlns:a16="http://schemas.microsoft.com/office/drawing/2014/main" id="{3D86FD62-C805-B64F-AC5C-0FE13D862B11}"/>
              </a:ext>
            </a:extLst>
          </p:cNvPr>
          <p:cNvSpPr/>
          <p:nvPr/>
        </p:nvSpPr>
        <p:spPr>
          <a:xfrm>
            <a:off x="6787430" y="353421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ARCS</a:t>
            </a:r>
          </a:p>
        </p:txBody>
      </p:sp>
      <p:sp>
        <p:nvSpPr>
          <p:cNvPr id="48" name="Rounded Rectangle 47">
            <a:extLst>
              <a:ext uri="{FF2B5EF4-FFF2-40B4-BE49-F238E27FC236}">
                <a16:creationId xmlns:a16="http://schemas.microsoft.com/office/drawing/2014/main" id="{60D7D427-FF98-A041-96D3-9B6ED50EBB06}"/>
              </a:ext>
            </a:extLst>
          </p:cNvPr>
          <p:cNvSpPr/>
          <p:nvPr/>
        </p:nvSpPr>
        <p:spPr>
          <a:xfrm>
            <a:off x="6787429" y="4006570"/>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Lachesis</a:t>
            </a:r>
          </a:p>
        </p:txBody>
      </p:sp>
      <p:sp>
        <p:nvSpPr>
          <p:cNvPr id="49" name="Rounded Rectangle 48">
            <a:extLst>
              <a:ext uri="{FF2B5EF4-FFF2-40B4-BE49-F238E27FC236}">
                <a16:creationId xmlns:a16="http://schemas.microsoft.com/office/drawing/2014/main" id="{DA9BC0B2-6F78-C342-940E-EC66175E56BE}"/>
              </a:ext>
            </a:extLst>
          </p:cNvPr>
          <p:cNvSpPr/>
          <p:nvPr/>
        </p:nvSpPr>
        <p:spPr>
          <a:xfrm>
            <a:off x="5351697" y="2076955"/>
            <a:ext cx="1121521" cy="2656546"/>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u="sng" dirty="0">
                <a:solidFill>
                  <a:schemeClr val="tx1"/>
                </a:solidFill>
              </a:rPr>
              <a:t>Sequencing</a:t>
            </a: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a:p>
            <a:pPr algn="ctr"/>
            <a:endParaRPr lang="en-US" sz="1200" u="sng" dirty="0">
              <a:solidFill>
                <a:schemeClr val="tx1"/>
              </a:solidFill>
            </a:endParaRPr>
          </a:p>
        </p:txBody>
      </p:sp>
      <p:sp>
        <p:nvSpPr>
          <p:cNvPr id="50" name="Rounded Rectangle 49">
            <a:extLst>
              <a:ext uri="{FF2B5EF4-FFF2-40B4-BE49-F238E27FC236}">
                <a16:creationId xmlns:a16="http://schemas.microsoft.com/office/drawing/2014/main" id="{100D5FCE-2D19-3245-B761-8A6E56464250}"/>
              </a:ext>
            </a:extLst>
          </p:cNvPr>
          <p:cNvSpPr/>
          <p:nvPr/>
        </p:nvSpPr>
        <p:spPr>
          <a:xfrm>
            <a:off x="5434883" y="2569408"/>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10X</a:t>
            </a:r>
          </a:p>
        </p:txBody>
      </p:sp>
      <p:sp>
        <p:nvSpPr>
          <p:cNvPr id="51" name="Rounded Rectangle 50">
            <a:extLst>
              <a:ext uri="{FF2B5EF4-FFF2-40B4-BE49-F238E27FC236}">
                <a16:creationId xmlns:a16="http://schemas.microsoft.com/office/drawing/2014/main" id="{8F50DF8A-FAFC-0F48-8C40-A0E8D93C083E}"/>
              </a:ext>
            </a:extLst>
          </p:cNvPr>
          <p:cNvSpPr/>
          <p:nvPr/>
        </p:nvSpPr>
        <p:spPr>
          <a:xfrm>
            <a:off x="5434883" y="299152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PacBio</a:t>
            </a:r>
          </a:p>
        </p:txBody>
      </p:sp>
      <p:sp>
        <p:nvSpPr>
          <p:cNvPr id="52" name="Rounded Rectangle 51">
            <a:extLst>
              <a:ext uri="{FF2B5EF4-FFF2-40B4-BE49-F238E27FC236}">
                <a16:creationId xmlns:a16="http://schemas.microsoft.com/office/drawing/2014/main" id="{AE12E059-ED3E-E04E-82D7-016139742BC2}"/>
              </a:ext>
            </a:extLst>
          </p:cNvPr>
          <p:cNvSpPr/>
          <p:nvPr/>
        </p:nvSpPr>
        <p:spPr>
          <a:xfrm>
            <a:off x="5434882" y="341363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Oxford Nano</a:t>
            </a:r>
          </a:p>
        </p:txBody>
      </p:sp>
      <p:sp>
        <p:nvSpPr>
          <p:cNvPr id="53" name="Rounded Rectangle 52">
            <a:extLst>
              <a:ext uri="{FF2B5EF4-FFF2-40B4-BE49-F238E27FC236}">
                <a16:creationId xmlns:a16="http://schemas.microsoft.com/office/drawing/2014/main" id="{ADB37C0E-5AC2-6F42-80CA-64ABE253EF62}"/>
              </a:ext>
            </a:extLst>
          </p:cNvPr>
          <p:cNvSpPr/>
          <p:nvPr/>
        </p:nvSpPr>
        <p:spPr>
          <a:xfrm>
            <a:off x="5434881" y="4247727"/>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Hi-C</a:t>
            </a:r>
          </a:p>
        </p:txBody>
      </p:sp>
      <p:sp>
        <p:nvSpPr>
          <p:cNvPr id="54" name="Right Arrow 53">
            <a:extLst>
              <a:ext uri="{FF2B5EF4-FFF2-40B4-BE49-F238E27FC236}">
                <a16:creationId xmlns:a16="http://schemas.microsoft.com/office/drawing/2014/main" id="{FC2B9283-EA9F-A640-BFA7-C20381AF8E40}"/>
              </a:ext>
            </a:extLst>
          </p:cNvPr>
          <p:cNvSpPr/>
          <p:nvPr/>
        </p:nvSpPr>
        <p:spPr>
          <a:xfrm>
            <a:off x="1244533"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ight Arrow 54">
            <a:extLst>
              <a:ext uri="{FF2B5EF4-FFF2-40B4-BE49-F238E27FC236}">
                <a16:creationId xmlns:a16="http://schemas.microsoft.com/office/drawing/2014/main" id="{01058EDC-7E22-5B45-B3AB-98F87BCF3CB1}"/>
              </a:ext>
            </a:extLst>
          </p:cNvPr>
          <p:cNvSpPr/>
          <p:nvPr/>
        </p:nvSpPr>
        <p:spPr>
          <a:xfrm>
            <a:off x="2414163"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ight Arrow 55">
            <a:extLst>
              <a:ext uri="{FF2B5EF4-FFF2-40B4-BE49-F238E27FC236}">
                <a16:creationId xmlns:a16="http://schemas.microsoft.com/office/drawing/2014/main" id="{1CDE88F5-5064-AE47-AF55-2866D9BA18B6}"/>
              </a:ext>
            </a:extLst>
          </p:cNvPr>
          <p:cNvSpPr/>
          <p:nvPr/>
        </p:nvSpPr>
        <p:spPr>
          <a:xfrm>
            <a:off x="3765097" y="3334885"/>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ight Arrow 56">
            <a:extLst>
              <a:ext uri="{FF2B5EF4-FFF2-40B4-BE49-F238E27FC236}">
                <a16:creationId xmlns:a16="http://schemas.microsoft.com/office/drawing/2014/main" id="{1BA9764F-20BB-0E46-A626-B0FFE20EB79C}"/>
              </a:ext>
            </a:extLst>
          </p:cNvPr>
          <p:cNvSpPr/>
          <p:nvPr/>
        </p:nvSpPr>
        <p:spPr>
          <a:xfrm>
            <a:off x="5127887"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ight Arrow 57">
            <a:extLst>
              <a:ext uri="{FF2B5EF4-FFF2-40B4-BE49-F238E27FC236}">
                <a16:creationId xmlns:a16="http://schemas.microsoft.com/office/drawing/2014/main" id="{B41E9869-4F83-AD40-8356-D335B06CDC37}"/>
              </a:ext>
            </a:extLst>
          </p:cNvPr>
          <p:cNvSpPr/>
          <p:nvPr/>
        </p:nvSpPr>
        <p:spPr>
          <a:xfrm>
            <a:off x="6465131"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ounded Rectangle 58">
            <a:extLst>
              <a:ext uri="{FF2B5EF4-FFF2-40B4-BE49-F238E27FC236}">
                <a16:creationId xmlns:a16="http://schemas.microsoft.com/office/drawing/2014/main" id="{A6C13D28-FBCF-8741-8E2A-BCB236F44001}"/>
              </a:ext>
            </a:extLst>
          </p:cNvPr>
          <p:cNvSpPr/>
          <p:nvPr/>
        </p:nvSpPr>
        <p:spPr>
          <a:xfrm>
            <a:off x="8044434" y="3047112"/>
            <a:ext cx="927165" cy="812508"/>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Genome!</a:t>
            </a:r>
          </a:p>
        </p:txBody>
      </p:sp>
      <p:sp>
        <p:nvSpPr>
          <p:cNvPr id="60" name="Right Arrow 59">
            <a:extLst>
              <a:ext uri="{FF2B5EF4-FFF2-40B4-BE49-F238E27FC236}">
                <a16:creationId xmlns:a16="http://schemas.microsoft.com/office/drawing/2014/main" id="{C3E88B79-73A3-4C43-AA19-664DC79E21F0}"/>
              </a:ext>
            </a:extLst>
          </p:cNvPr>
          <p:cNvSpPr/>
          <p:nvPr/>
        </p:nvSpPr>
        <p:spPr>
          <a:xfrm>
            <a:off x="7815550" y="3330703"/>
            <a:ext cx="227934" cy="20072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ounded Rectangle 60">
            <a:extLst>
              <a:ext uri="{FF2B5EF4-FFF2-40B4-BE49-F238E27FC236}">
                <a16:creationId xmlns:a16="http://schemas.microsoft.com/office/drawing/2014/main" id="{841D1386-FFA0-2A44-AD85-E931FBF32906}"/>
              </a:ext>
            </a:extLst>
          </p:cNvPr>
          <p:cNvSpPr/>
          <p:nvPr/>
        </p:nvSpPr>
        <p:spPr>
          <a:xfrm>
            <a:off x="5434881" y="3835706"/>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Illumina</a:t>
            </a:r>
          </a:p>
        </p:txBody>
      </p:sp>
      <p:sp>
        <p:nvSpPr>
          <p:cNvPr id="62" name="Rounded Rectangle 61">
            <a:extLst>
              <a:ext uri="{FF2B5EF4-FFF2-40B4-BE49-F238E27FC236}">
                <a16:creationId xmlns:a16="http://schemas.microsoft.com/office/drawing/2014/main" id="{C8AB3E1F-4E32-1343-BDB3-C563C77874A1}"/>
              </a:ext>
            </a:extLst>
          </p:cNvPr>
          <p:cNvSpPr/>
          <p:nvPr/>
        </p:nvSpPr>
        <p:spPr>
          <a:xfrm>
            <a:off x="4101616" y="4038162"/>
            <a:ext cx="952182" cy="350174"/>
          </a:xfrm>
          <a:prstGeom prst="roundRect">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ABySS</a:t>
            </a:r>
            <a:endParaRPr lang="en-US" sz="1200" dirty="0">
              <a:solidFill>
                <a:schemeClr val="tx1"/>
              </a:solidFill>
            </a:endParaRPr>
          </a:p>
        </p:txBody>
      </p:sp>
    </p:spTree>
    <p:extLst>
      <p:ext uri="{BB962C8B-B14F-4D97-AF65-F5344CB8AC3E}">
        <p14:creationId xmlns:p14="http://schemas.microsoft.com/office/powerpoint/2010/main" val="34887846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11062</TotalTime>
  <Words>2141</Words>
  <Application>Microsoft Macintosh PowerPoint</Application>
  <PresentationFormat>On-screen Show (4:3)</PresentationFormat>
  <Paragraphs>637</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Cambria Math</vt:lpstr>
      <vt:lpstr>Office Theme</vt:lpstr>
      <vt:lpstr>Genome Assembly of Hypomesus transpacificus (delta smelt)</vt:lpstr>
      <vt:lpstr>PowerPoint Presentation</vt:lpstr>
      <vt:lpstr>Why are genomes important?</vt:lpstr>
      <vt:lpstr>Previous genetic analyses used partial RAD-seq assemblies.</vt:lpstr>
      <vt:lpstr>Genome Assembly Workflow</vt:lpstr>
      <vt:lpstr>Delta Smelt Assembly Workflow</vt:lpstr>
      <vt:lpstr>Delta Smelt Assembly Workflow</vt:lpstr>
      <vt:lpstr>Extracted high molecular weight genomic DNA</vt:lpstr>
      <vt:lpstr>Delta Smelt Assembly Workflow</vt:lpstr>
      <vt:lpstr>Linked-read technology provides pseudo long reads from Illumina Sequencing</vt:lpstr>
      <vt:lpstr>Raw sequence data showed no evidence of contamination.</vt:lpstr>
      <vt:lpstr>Delta Smelt Assembly Workflow</vt:lpstr>
      <vt:lpstr>We assembled the linked-reads into a draft genome using supernova.</vt:lpstr>
      <vt:lpstr>We tested assembled reads for completeness using single copy orthologs.</vt:lpstr>
      <vt:lpstr>The linked-read assembly is much better than previous RAD-seq derived assemblies.</vt:lpstr>
      <vt:lpstr>Assessing genome completeness with N50</vt:lpstr>
      <vt:lpstr>What do we need for chromosome scale contiguity?</vt:lpstr>
      <vt:lpstr>Delta Smelt Assembly Workflow</vt:lpstr>
      <vt:lpstr>We can link contigs through hi-c</vt:lpstr>
      <vt:lpstr>Delta Smelt Assembly Workflow</vt:lpstr>
      <vt:lpstr>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Genome Assembly of Hypomesus transpacificus </dc:title>
  <dc:creator>Microsoft Office User</dc:creator>
  <cp:lastModifiedBy>Microsoft Office User</cp:lastModifiedBy>
  <cp:revision>74</cp:revision>
  <dcterms:created xsi:type="dcterms:W3CDTF">2019-09-24T18:41:43Z</dcterms:created>
  <dcterms:modified xsi:type="dcterms:W3CDTF">2019-10-03T15:21:07Z</dcterms:modified>
</cp:coreProperties>
</file>

<file path=docProps/thumbnail.jpeg>
</file>